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7"/>
  </p:notesMasterIdLst>
  <p:sldIdLst>
    <p:sldId id="270" r:id="rId2"/>
    <p:sldId id="323" r:id="rId3"/>
    <p:sldId id="293" r:id="rId4"/>
    <p:sldId id="324" r:id="rId5"/>
    <p:sldId id="321" r:id="rId6"/>
    <p:sldId id="322" r:id="rId7"/>
    <p:sldId id="325" r:id="rId8"/>
    <p:sldId id="326" r:id="rId9"/>
    <p:sldId id="327" r:id="rId10"/>
    <p:sldId id="328" r:id="rId11"/>
    <p:sldId id="329" r:id="rId12"/>
    <p:sldId id="318" r:id="rId13"/>
    <p:sldId id="330" r:id="rId14"/>
    <p:sldId id="331" r:id="rId15"/>
    <p:sldId id="332" r:id="rId16"/>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720" autoAdjust="0"/>
    <p:restoredTop sz="73399" autoAdjust="0"/>
  </p:normalViewPr>
  <p:slideViewPr>
    <p:cSldViewPr snapToGrid="0">
      <p:cViewPr varScale="1">
        <p:scale>
          <a:sx n="64" d="100"/>
          <a:sy n="64" d="100"/>
        </p:scale>
        <p:origin x="102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15BC96-3480-4715-94DE-10149C65B4BF}" type="datetimeFigureOut">
              <a:rPr lang="zh-TW" altLang="en-US" smtClean="0"/>
              <a:t>2017/12/19</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8C180B-36D6-4A4E-B0EC-84288F8E0E8C}" type="slidenum">
              <a:rPr lang="zh-TW" altLang="en-US" smtClean="0"/>
              <a:t>‹#›</a:t>
            </a:fld>
            <a:endParaRPr lang="zh-TW" altLang="en-US"/>
          </a:p>
        </p:txBody>
      </p:sp>
    </p:spTree>
    <p:extLst>
      <p:ext uri="{BB962C8B-B14F-4D97-AF65-F5344CB8AC3E}">
        <p14:creationId xmlns:p14="http://schemas.microsoft.com/office/powerpoint/2010/main" val="2780325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00421393-4BE9-4A84-B534-6CF6B715BE39}" type="slidenum">
              <a:rPr lang="en-US" altLang="zh-TW" smtClean="0">
                <a:ea typeface="新細明體" charset="-120"/>
              </a:rPr>
              <a:pPr/>
              <a:t>1</a:t>
            </a:fld>
            <a:endParaRPr lang="en-US" altLang="zh-TW">
              <a:ea typeface="新細明體" charset="-120"/>
            </a:endParaRPr>
          </a:p>
        </p:txBody>
      </p:sp>
      <p:sp>
        <p:nvSpPr>
          <p:cNvPr id="47107" name="Rectangle 3"/>
          <p:cNvSpPr>
            <a:spLocks noGrp="1" noChangeArrowheads="1"/>
          </p:cNvSpPr>
          <p:nvPr>
            <p:ph type="dt" sz="quarter" idx="1"/>
          </p:nvPr>
        </p:nvSpPr>
        <p:spPr>
          <a:noFill/>
        </p:spPr>
        <p:txBody>
          <a:bodyPr/>
          <a:lstStyle/>
          <a:p>
            <a:fld id="{49264F53-86C4-45E2-8F4B-DF0EB8FF6872}" type="datetime1">
              <a:rPr lang="zh-TW" altLang="en-US" smtClean="0">
                <a:ea typeface="新細明體" charset="-120"/>
              </a:rPr>
              <a:pPr/>
              <a:t>2017/12/19</a:t>
            </a:fld>
            <a:endParaRPr lang="en-US" altLang="zh-TW">
              <a:ea typeface="新細明體" charset="-120"/>
            </a:endParaRPr>
          </a:p>
        </p:txBody>
      </p:sp>
      <p:sp>
        <p:nvSpPr>
          <p:cNvPr id="47108" name="Rectangle 6"/>
          <p:cNvSpPr>
            <a:spLocks noGrp="1" noChangeArrowheads="1"/>
          </p:cNvSpPr>
          <p:nvPr>
            <p:ph type="ftr" sz="quarter" idx="4"/>
          </p:nvPr>
        </p:nvSpPr>
        <p:spPr>
          <a:noFill/>
        </p:spPr>
        <p:txBody>
          <a:bodyPr/>
          <a:lstStyle/>
          <a:p>
            <a:r>
              <a:rPr lang="en-US" altLang="zh-TW">
                <a:ea typeface="新細明體" charset="-120"/>
              </a:rPr>
              <a:t>CSIE CIAL Lab</a:t>
            </a:r>
          </a:p>
        </p:txBody>
      </p:sp>
      <p:sp>
        <p:nvSpPr>
          <p:cNvPr id="47109" name="Rectangle 7"/>
          <p:cNvSpPr txBox="1">
            <a:spLocks noGrp="1" noChangeArrowheads="1"/>
          </p:cNvSpPr>
          <p:nvPr/>
        </p:nvSpPr>
        <p:spPr bwMode="auto">
          <a:xfrm>
            <a:off x="5591175" y="6456363"/>
            <a:ext cx="4281488" cy="339725"/>
          </a:xfrm>
          <a:prstGeom prst="rect">
            <a:avLst/>
          </a:prstGeom>
          <a:noFill/>
          <a:ln w="9525">
            <a:noFill/>
            <a:miter lim="800000"/>
            <a:headEnd/>
            <a:tailEnd/>
          </a:ln>
        </p:spPr>
        <p:txBody>
          <a:bodyPr anchor="b"/>
          <a:lstStyle/>
          <a:p>
            <a:pPr algn="r"/>
            <a:fld id="{117EA4F4-16F5-4514-AD26-7BFFB727619B}" type="slidenum">
              <a:rPr lang="en-US" altLang="zh-TW" sz="1200"/>
              <a:pPr algn="r"/>
              <a:t>1</a:t>
            </a:fld>
            <a:endParaRPr lang="en-US" altLang="zh-TW" sz="1200"/>
          </a:p>
        </p:txBody>
      </p:sp>
      <p:sp>
        <p:nvSpPr>
          <p:cNvPr id="47110" name="Rectangle 2"/>
          <p:cNvSpPr>
            <a:spLocks noGrp="1" noRot="1" noChangeAspect="1" noChangeArrowheads="1" noTextEdit="1"/>
          </p:cNvSpPr>
          <p:nvPr>
            <p:ph type="sldImg"/>
          </p:nvPr>
        </p:nvSpPr>
        <p:spPr>
          <a:xfrm>
            <a:off x="2646363" y="508000"/>
            <a:ext cx="4530725" cy="2549525"/>
          </a:xfrm>
          <a:ln/>
        </p:spPr>
      </p:sp>
      <p:sp>
        <p:nvSpPr>
          <p:cNvPr id="47111" name="Rectangle 3"/>
          <p:cNvSpPr>
            <a:spLocks noGrp="1" noChangeArrowheads="1"/>
          </p:cNvSpPr>
          <p:nvPr>
            <p:ph type="body" idx="1"/>
          </p:nvPr>
        </p:nvSpPr>
        <p:spPr>
          <a:noFill/>
          <a:ln/>
        </p:spPr>
        <p:txBody>
          <a:bodyPr/>
          <a:lstStyle/>
          <a:p>
            <a:pPr eaLnBrk="1" hangingPunct="1"/>
            <a:endParaRPr lang="en-US" altLang="zh-TW" dirty="0">
              <a:ea typeface="新細明體" charset="-120"/>
            </a:endParaRPr>
          </a:p>
        </p:txBody>
      </p:sp>
    </p:spTree>
    <p:extLst>
      <p:ext uri="{BB962C8B-B14F-4D97-AF65-F5344CB8AC3E}">
        <p14:creationId xmlns:p14="http://schemas.microsoft.com/office/powerpoint/2010/main" val="20246219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a:t/>
            </a:r>
            <a:br>
              <a:rPr lang="zh-TW" altLang="en-US" dirty="0"/>
            </a:br>
            <a:r>
              <a:rPr kumimoji="1" lang="en-US" altLang="zh-TW" sz="1050" b="0" i="0" kern="1200" dirty="0">
                <a:solidFill>
                  <a:schemeClr val="tx1"/>
                </a:solidFill>
                <a:effectLst/>
                <a:latin typeface="Arial" charset="0"/>
                <a:ea typeface="新細明體" pitchFamily="18" charset="-120"/>
                <a:cs typeface="+mn-cs"/>
              </a:rPr>
              <a:t>FAST</a:t>
            </a:r>
            <a:r>
              <a:rPr kumimoji="1" lang="zh-TW" altLang="en-US" sz="1050" b="0" i="0" kern="1200" dirty="0">
                <a:solidFill>
                  <a:schemeClr val="tx1"/>
                </a:solidFill>
                <a:effectLst/>
                <a:latin typeface="Arial" charset="0"/>
                <a:ea typeface="新細明體" pitchFamily="18" charset="-120"/>
                <a:cs typeface="+mn-cs"/>
              </a:rPr>
              <a:t>是金融資訊交換協定有限公司</a:t>
            </a:r>
            <a:r>
              <a:rPr kumimoji="1" lang="en-US" altLang="zh-TW" sz="1050" b="0" i="0" kern="1200" dirty="0">
                <a:solidFill>
                  <a:schemeClr val="tx1"/>
                </a:solidFill>
                <a:effectLst/>
                <a:latin typeface="Arial" charset="0"/>
                <a:ea typeface="新細明體" pitchFamily="18" charset="-120"/>
                <a:cs typeface="+mn-cs"/>
              </a:rPr>
              <a:t>,</a:t>
            </a:r>
            <a:r>
              <a:rPr kumimoji="1" lang="zh-TW" altLang="en-US" sz="1050" b="0" i="0" kern="1200" dirty="0">
                <a:solidFill>
                  <a:schemeClr val="tx1"/>
                </a:solidFill>
                <a:effectLst/>
                <a:latin typeface="Arial" charset="0"/>
                <a:ea typeface="新細明體" pitchFamily="18" charset="-120"/>
                <a:cs typeface="+mn-cs"/>
              </a:rPr>
              <a:t>為了應付因程式交易（</a:t>
            </a:r>
            <a:r>
              <a:rPr kumimoji="1" lang="en-US" altLang="zh-TW" sz="1050" b="0" i="0" kern="1200" dirty="0">
                <a:solidFill>
                  <a:schemeClr val="tx1"/>
                </a:solidFill>
                <a:effectLst/>
                <a:latin typeface="Arial" charset="0"/>
                <a:ea typeface="新細明體" pitchFamily="18" charset="-120"/>
                <a:cs typeface="+mn-cs"/>
              </a:rPr>
              <a:t>algorithmic trading</a:t>
            </a:r>
            <a:r>
              <a:rPr kumimoji="1" lang="zh-TW" altLang="en-US" sz="1050" b="0" i="0" kern="1200" dirty="0">
                <a:solidFill>
                  <a:schemeClr val="tx1"/>
                </a:solidFill>
                <a:effectLst/>
                <a:latin typeface="Arial" charset="0"/>
                <a:ea typeface="新細明體" pitchFamily="18" charset="-120"/>
                <a:cs typeface="+mn-cs"/>
              </a:rPr>
              <a:t>）普遍化而導致的金融商品交易量暴增現象所設計的通訊協定兼壓縮技術。它的目標在於提供金融機構之間一個高負載量及低延遲的最佳化通訊環境。</a:t>
            </a:r>
            <a:r>
              <a:rPr kumimoji="1" lang="en-US" altLang="zh-TW" sz="1200" b="0" i="0" kern="1200" dirty="0">
                <a:solidFill>
                  <a:schemeClr val="tx1"/>
                </a:solidFill>
                <a:effectLst/>
                <a:latin typeface="Arial" charset="0"/>
                <a:ea typeface="新細明體" pitchFamily="18" charset="-120"/>
                <a:cs typeface="+mn-cs"/>
              </a:rPr>
              <a:t>2004</a:t>
            </a:r>
            <a:r>
              <a:rPr kumimoji="1" lang="zh-TW" altLang="en-US" sz="1200" b="0" i="0" kern="1200" dirty="0">
                <a:solidFill>
                  <a:schemeClr val="tx1"/>
                </a:solidFill>
                <a:effectLst/>
                <a:latin typeface="Arial" charset="0"/>
                <a:ea typeface="新細明體" pitchFamily="18" charset="-120"/>
                <a:cs typeface="+mn-cs"/>
              </a:rPr>
              <a:t>年十一月在紐約舉行的</a:t>
            </a:r>
            <a:r>
              <a:rPr kumimoji="1" lang="en-US" altLang="zh-TW" sz="1200" b="0" i="0" kern="1200" dirty="0">
                <a:solidFill>
                  <a:schemeClr val="tx1"/>
                </a:solidFill>
                <a:effectLst/>
                <a:latin typeface="Arial" charset="0"/>
                <a:ea typeface="新細明體" pitchFamily="18" charset="-120"/>
                <a:cs typeface="+mn-cs"/>
              </a:rPr>
              <a:t>FPL</a:t>
            </a:r>
            <a:r>
              <a:rPr kumimoji="1" lang="zh-TW" altLang="en-US" sz="1200" b="0" i="0" kern="1200" dirty="0">
                <a:solidFill>
                  <a:schemeClr val="tx1"/>
                </a:solidFill>
                <a:effectLst/>
                <a:latin typeface="Arial" charset="0"/>
                <a:ea typeface="新細明體" pitchFamily="18" charset="-120"/>
                <a:cs typeface="+mn-cs"/>
              </a:rPr>
              <a:t>會議中，討論到</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的</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訊息格式過於冗長，在處理上需消耗的時間遠高於傳統訊息格式。在分析金融交易資訊過程中，負責研發的小組發現此類資訊內容重覆性極高，因而設計出一套能有效移除重複內容的訊息壓縮演算規則，做為日後</a:t>
            </a:r>
            <a:r>
              <a:rPr kumimoji="1" lang="en-US" altLang="zh-TW" sz="1200" b="0" i="0" kern="1200" dirty="0">
                <a:solidFill>
                  <a:schemeClr val="tx1"/>
                </a:solidFill>
                <a:effectLst/>
                <a:latin typeface="Arial" charset="0"/>
                <a:ea typeface="新細明體" pitchFamily="18" charset="-120"/>
                <a:cs typeface="+mn-cs"/>
              </a:rPr>
              <a:t>FAST</a:t>
            </a:r>
            <a:r>
              <a:rPr kumimoji="1" lang="zh-TW" altLang="en-US" sz="1200" b="0" i="0" kern="1200" dirty="0">
                <a:solidFill>
                  <a:schemeClr val="tx1"/>
                </a:solidFill>
                <a:effectLst/>
                <a:latin typeface="Arial" charset="0"/>
                <a:ea typeface="新細明體" pitchFamily="18" charset="-120"/>
                <a:cs typeface="+mn-cs"/>
              </a:rPr>
              <a:t>協定的基礎。</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訊息格式為</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每種</a:t>
            </a:r>
            <a:r>
              <a:rPr kumimoji="1" lang="en-US" altLang="zh-TW" sz="1200" b="0" i="0" kern="1200" dirty="0">
                <a:solidFill>
                  <a:schemeClr val="tx1"/>
                </a:solidFill>
                <a:effectLst/>
                <a:latin typeface="Arial" charset="0"/>
                <a:ea typeface="新細明體" pitchFamily="18" charset="-120"/>
                <a:cs typeface="+mn-cs"/>
              </a:rPr>
              <a:t>Tag</a:t>
            </a:r>
            <a:r>
              <a:rPr kumimoji="1" lang="zh-TW" altLang="en-US" sz="1200" b="0" i="0" kern="1200" dirty="0">
                <a:solidFill>
                  <a:schemeClr val="tx1"/>
                </a:solidFill>
                <a:effectLst/>
                <a:latin typeface="Arial" charset="0"/>
                <a:ea typeface="新細明體" pitchFamily="18" charset="-120"/>
                <a:cs typeface="+mn-cs"/>
              </a:rPr>
              <a:t>是用來表示股票代號、股價、傳輸時間等等</a:t>
            </a:r>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由於這種格式下雖然可讀性很高，但是會會造成每筆資料過長而造成網路頻寬負擔增加許多，因次為了解決資料長度問題而發展出</a:t>
            </a:r>
            <a:r>
              <a:rPr kumimoji="1" lang="en-US" altLang="zh-TW" sz="1200" b="0" i="0" kern="1200" dirty="0">
                <a:solidFill>
                  <a:schemeClr val="tx1"/>
                </a:solidFill>
                <a:effectLst/>
                <a:latin typeface="Arial" charset="0"/>
                <a:ea typeface="新細明體" pitchFamily="18" charset="-120"/>
                <a:cs typeface="+mn-cs"/>
              </a:rPr>
              <a:t>FAST(FIX Adapted for Streaming)</a:t>
            </a:r>
            <a:r>
              <a:rPr kumimoji="1" lang="zh-TW" altLang="en-US" sz="1200" b="0" i="0" kern="1200" dirty="0">
                <a:solidFill>
                  <a:schemeClr val="tx1"/>
                </a:solidFill>
                <a:effectLst/>
                <a:latin typeface="Arial" charset="0"/>
                <a:ea typeface="新細明體" pitchFamily="18" charset="-120"/>
                <a:cs typeface="+mn-cs"/>
              </a:rPr>
              <a:t>用來壓縮</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訊息以提升傳輸效能。</a:t>
            </a:r>
            <a:r>
              <a:rPr lang="zh-TW" altLang="en-US" sz="1050" dirty="0"/>
              <a:t/>
            </a:r>
            <a:br>
              <a:rPr lang="zh-TW" altLang="en-US" sz="1050" dirty="0"/>
            </a:b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2017/12/19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10</a:t>
            </a:fld>
            <a:endParaRPr lang="en-US" altLang="zh-TW"/>
          </a:p>
        </p:txBody>
      </p:sp>
    </p:spTree>
    <p:extLst>
      <p:ext uri="{BB962C8B-B14F-4D97-AF65-F5344CB8AC3E}">
        <p14:creationId xmlns:p14="http://schemas.microsoft.com/office/powerpoint/2010/main" val="9864473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a:t/>
            </a:r>
            <a:br>
              <a:rPr lang="zh-TW" altLang="en-US" dirty="0"/>
            </a:br>
            <a:r>
              <a:rPr kumimoji="1" lang="en-US" altLang="zh-TW" sz="1050" b="0" i="0" kern="1200" dirty="0">
                <a:solidFill>
                  <a:schemeClr val="tx1"/>
                </a:solidFill>
                <a:effectLst/>
                <a:latin typeface="Arial" charset="0"/>
                <a:ea typeface="新細明體" pitchFamily="18" charset="-120"/>
                <a:cs typeface="+mn-cs"/>
              </a:rPr>
              <a:t>FAST</a:t>
            </a:r>
            <a:r>
              <a:rPr kumimoji="1" lang="zh-TW" altLang="en-US" sz="1050" b="0" i="0" kern="1200" dirty="0">
                <a:solidFill>
                  <a:schemeClr val="tx1"/>
                </a:solidFill>
                <a:effectLst/>
                <a:latin typeface="Arial" charset="0"/>
                <a:ea typeface="新細明體" pitchFamily="18" charset="-120"/>
                <a:cs typeface="+mn-cs"/>
              </a:rPr>
              <a:t>是金融資訊交換協定有限公司</a:t>
            </a:r>
            <a:r>
              <a:rPr kumimoji="1" lang="en-US" altLang="zh-TW" sz="1050" b="0" i="0" kern="1200" dirty="0">
                <a:solidFill>
                  <a:schemeClr val="tx1"/>
                </a:solidFill>
                <a:effectLst/>
                <a:latin typeface="Arial" charset="0"/>
                <a:ea typeface="新細明體" pitchFamily="18" charset="-120"/>
                <a:cs typeface="+mn-cs"/>
              </a:rPr>
              <a:t>,</a:t>
            </a:r>
            <a:r>
              <a:rPr kumimoji="1" lang="zh-TW" altLang="en-US" sz="1050" b="0" i="0" kern="1200" dirty="0">
                <a:solidFill>
                  <a:schemeClr val="tx1"/>
                </a:solidFill>
                <a:effectLst/>
                <a:latin typeface="Arial" charset="0"/>
                <a:ea typeface="新細明體" pitchFamily="18" charset="-120"/>
                <a:cs typeface="+mn-cs"/>
              </a:rPr>
              <a:t>為了應付因程式交易（</a:t>
            </a:r>
            <a:r>
              <a:rPr kumimoji="1" lang="en-US" altLang="zh-TW" sz="1050" b="0" i="0" kern="1200" dirty="0">
                <a:solidFill>
                  <a:schemeClr val="tx1"/>
                </a:solidFill>
                <a:effectLst/>
                <a:latin typeface="Arial" charset="0"/>
                <a:ea typeface="新細明體" pitchFamily="18" charset="-120"/>
                <a:cs typeface="+mn-cs"/>
              </a:rPr>
              <a:t>algorithmic trading</a:t>
            </a:r>
            <a:r>
              <a:rPr kumimoji="1" lang="zh-TW" altLang="en-US" sz="1050" b="0" i="0" kern="1200" dirty="0">
                <a:solidFill>
                  <a:schemeClr val="tx1"/>
                </a:solidFill>
                <a:effectLst/>
                <a:latin typeface="Arial" charset="0"/>
                <a:ea typeface="新細明體" pitchFamily="18" charset="-120"/>
                <a:cs typeface="+mn-cs"/>
              </a:rPr>
              <a:t>）普遍化而導致的金融商品交易量暴增現象所設計的通訊協定兼壓縮技術。它的目標在於提供金融機構之間一個高負載量及低延遲的最佳化通訊環境。</a:t>
            </a:r>
            <a:r>
              <a:rPr kumimoji="1" lang="en-US" altLang="zh-TW" sz="1200" b="0" i="0" kern="1200" dirty="0">
                <a:solidFill>
                  <a:schemeClr val="tx1"/>
                </a:solidFill>
                <a:effectLst/>
                <a:latin typeface="Arial" charset="0"/>
                <a:ea typeface="新細明體" pitchFamily="18" charset="-120"/>
                <a:cs typeface="+mn-cs"/>
              </a:rPr>
              <a:t>2004</a:t>
            </a:r>
            <a:r>
              <a:rPr kumimoji="1" lang="zh-TW" altLang="en-US" sz="1200" b="0" i="0" kern="1200" dirty="0">
                <a:solidFill>
                  <a:schemeClr val="tx1"/>
                </a:solidFill>
                <a:effectLst/>
                <a:latin typeface="Arial" charset="0"/>
                <a:ea typeface="新細明體" pitchFamily="18" charset="-120"/>
                <a:cs typeface="+mn-cs"/>
              </a:rPr>
              <a:t>年十一月在紐約舉行的</a:t>
            </a:r>
            <a:r>
              <a:rPr kumimoji="1" lang="en-US" altLang="zh-TW" sz="1200" b="0" i="0" kern="1200" dirty="0">
                <a:solidFill>
                  <a:schemeClr val="tx1"/>
                </a:solidFill>
                <a:effectLst/>
                <a:latin typeface="Arial" charset="0"/>
                <a:ea typeface="新細明體" pitchFamily="18" charset="-120"/>
                <a:cs typeface="+mn-cs"/>
              </a:rPr>
              <a:t>FPL</a:t>
            </a:r>
            <a:r>
              <a:rPr kumimoji="1" lang="zh-TW" altLang="en-US" sz="1200" b="0" i="0" kern="1200" dirty="0">
                <a:solidFill>
                  <a:schemeClr val="tx1"/>
                </a:solidFill>
                <a:effectLst/>
                <a:latin typeface="Arial" charset="0"/>
                <a:ea typeface="新細明體" pitchFamily="18" charset="-120"/>
                <a:cs typeface="+mn-cs"/>
              </a:rPr>
              <a:t>會議中，討論到</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的</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訊息格式過於冗長，在處理上需消耗的時間遠高於傳統訊息格式。在分析金融交易資訊過程中，負責研發的小組發現此類資訊內容重覆性極高，因而設計出一套能有效移除重複內容的訊息壓縮演算規則，做為日後</a:t>
            </a:r>
            <a:r>
              <a:rPr kumimoji="1" lang="en-US" altLang="zh-TW" sz="1200" b="0" i="0" kern="1200" dirty="0">
                <a:solidFill>
                  <a:schemeClr val="tx1"/>
                </a:solidFill>
                <a:effectLst/>
                <a:latin typeface="Arial" charset="0"/>
                <a:ea typeface="新細明體" pitchFamily="18" charset="-120"/>
                <a:cs typeface="+mn-cs"/>
              </a:rPr>
              <a:t>FAST</a:t>
            </a:r>
            <a:r>
              <a:rPr kumimoji="1" lang="zh-TW" altLang="en-US" sz="1200" b="0" i="0" kern="1200" dirty="0">
                <a:solidFill>
                  <a:schemeClr val="tx1"/>
                </a:solidFill>
                <a:effectLst/>
                <a:latin typeface="Arial" charset="0"/>
                <a:ea typeface="新細明體" pitchFamily="18" charset="-120"/>
                <a:cs typeface="+mn-cs"/>
              </a:rPr>
              <a:t>協定的基礎。</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訊息格式為</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每種</a:t>
            </a:r>
            <a:r>
              <a:rPr kumimoji="1" lang="en-US" altLang="zh-TW" sz="1200" b="0" i="0" kern="1200" dirty="0">
                <a:solidFill>
                  <a:schemeClr val="tx1"/>
                </a:solidFill>
                <a:effectLst/>
                <a:latin typeface="Arial" charset="0"/>
                <a:ea typeface="新細明體" pitchFamily="18" charset="-120"/>
                <a:cs typeface="+mn-cs"/>
              </a:rPr>
              <a:t>Tag</a:t>
            </a:r>
            <a:r>
              <a:rPr kumimoji="1" lang="zh-TW" altLang="en-US" sz="1200" b="0" i="0" kern="1200" dirty="0">
                <a:solidFill>
                  <a:schemeClr val="tx1"/>
                </a:solidFill>
                <a:effectLst/>
                <a:latin typeface="Arial" charset="0"/>
                <a:ea typeface="新細明體" pitchFamily="18" charset="-120"/>
                <a:cs typeface="+mn-cs"/>
              </a:rPr>
              <a:t>是用來表示股票代號、股價、傳輸時間等等</a:t>
            </a:r>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由於這種格式下雖然可讀性很高，但是會會造成每筆資料過長而造成網路頻寬負擔增加許多，因次為了解決資料長度問題而發展出</a:t>
            </a:r>
            <a:r>
              <a:rPr kumimoji="1" lang="en-US" altLang="zh-TW" sz="1200" b="0" i="0" kern="1200" dirty="0">
                <a:solidFill>
                  <a:schemeClr val="tx1"/>
                </a:solidFill>
                <a:effectLst/>
                <a:latin typeface="Arial" charset="0"/>
                <a:ea typeface="新細明體" pitchFamily="18" charset="-120"/>
                <a:cs typeface="+mn-cs"/>
              </a:rPr>
              <a:t>FAST(FIX Adapted for Streaming)</a:t>
            </a:r>
            <a:r>
              <a:rPr kumimoji="1" lang="zh-TW" altLang="en-US" sz="1200" b="0" i="0" kern="1200" dirty="0">
                <a:solidFill>
                  <a:schemeClr val="tx1"/>
                </a:solidFill>
                <a:effectLst/>
                <a:latin typeface="Arial" charset="0"/>
                <a:ea typeface="新細明體" pitchFamily="18" charset="-120"/>
                <a:cs typeface="+mn-cs"/>
              </a:rPr>
              <a:t>用來壓縮</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訊息以提升傳輸效能。</a:t>
            </a:r>
            <a:r>
              <a:rPr lang="zh-TW" altLang="en-US" sz="1050" dirty="0"/>
              <a:t/>
            </a:r>
            <a:br>
              <a:rPr lang="zh-TW" altLang="en-US" sz="1050" dirty="0"/>
            </a:b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2017/12/19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11</a:t>
            </a:fld>
            <a:endParaRPr lang="en-US" altLang="zh-TW"/>
          </a:p>
        </p:txBody>
      </p:sp>
    </p:spTree>
    <p:extLst>
      <p:ext uri="{BB962C8B-B14F-4D97-AF65-F5344CB8AC3E}">
        <p14:creationId xmlns:p14="http://schemas.microsoft.com/office/powerpoint/2010/main" val="1602675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en-US" altLang="zh-TW"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2017/12/19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12</a:t>
            </a:fld>
            <a:endParaRPr lang="en-US" altLang="zh-TW"/>
          </a:p>
        </p:txBody>
      </p:sp>
    </p:spTree>
    <p:extLst>
      <p:ext uri="{BB962C8B-B14F-4D97-AF65-F5344CB8AC3E}">
        <p14:creationId xmlns:p14="http://schemas.microsoft.com/office/powerpoint/2010/main" val="22483211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en-US" altLang="zh-TW"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2017/12/19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13</a:t>
            </a:fld>
            <a:endParaRPr lang="en-US" altLang="zh-TW"/>
          </a:p>
        </p:txBody>
      </p:sp>
    </p:spTree>
    <p:extLst>
      <p:ext uri="{BB962C8B-B14F-4D97-AF65-F5344CB8AC3E}">
        <p14:creationId xmlns:p14="http://schemas.microsoft.com/office/powerpoint/2010/main" val="32900767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en-US" altLang="zh-TW"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2017/12/19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14</a:t>
            </a:fld>
            <a:endParaRPr lang="en-US" altLang="zh-TW"/>
          </a:p>
        </p:txBody>
      </p:sp>
    </p:spTree>
    <p:extLst>
      <p:ext uri="{BB962C8B-B14F-4D97-AF65-F5344CB8AC3E}">
        <p14:creationId xmlns:p14="http://schemas.microsoft.com/office/powerpoint/2010/main" val="22704296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en-US" altLang="zh-TW"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2017/12/19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15</a:t>
            </a:fld>
            <a:endParaRPr lang="en-US" altLang="zh-TW"/>
          </a:p>
        </p:txBody>
      </p:sp>
    </p:spTree>
    <p:extLst>
      <p:ext uri="{BB962C8B-B14F-4D97-AF65-F5344CB8AC3E}">
        <p14:creationId xmlns:p14="http://schemas.microsoft.com/office/powerpoint/2010/main" val="3826945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sz="1050" baseline="0" dirty="0" err="1" smtClean="0"/>
              <a:t>Dasiy</a:t>
            </a:r>
            <a:r>
              <a:rPr lang="en-US" altLang="zh-TW" sz="1050" baseline="0" dirty="0" smtClean="0"/>
              <a:t> chain : module</a:t>
            </a:r>
            <a:r>
              <a:rPr lang="zh-TW" altLang="en-US" sz="1050" baseline="0" dirty="0" smtClean="0"/>
              <a:t>間串聯形成一個環狀的鍊，</a:t>
            </a:r>
            <a:r>
              <a:rPr lang="en-US" altLang="zh-TW" sz="1050" baseline="0" dirty="0" err="1" smtClean="0"/>
              <a:t>signa</a:t>
            </a:r>
            <a:r>
              <a:rPr lang="zh-TW" altLang="en-US" sz="1050" baseline="0" dirty="0" smtClean="0"/>
              <a:t>從</a:t>
            </a:r>
            <a:r>
              <a:rPr lang="en-US" altLang="zh-TW" sz="1050" baseline="0" dirty="0" smtClean="0"/>
              <a:t>A</a:t>
            </a:r>
            <a:r>
              <a:rPr lang="zh-TW" altLang="en-US" sz="1050" baseline="0" dirty="0" smtClean="0"/>
              <a:t>發出 最終也會回到</a:t>
            </a:r>
            <a:r>
              <a:rPr lang="en-US" altLang="zh-TW" sz="1050" baseline="0" dirty="0" smtClean="0"/>
              <a:t>A </a:t>
            </a: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2017/12/19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2</a:t>
            </a:fld>
            <a:endParaRPr lang="en-US" altLang="zh-TW"/>
          </a:p>
        </p:txBody>
      </p:sp>
    </p:spTree>
    <p:extLst>
      <p:ext uri="{BB962C8B-B14F-4D97-AF65-F5344CB8AC3E}">
        <p14:creationId xmlns:p14="http://schemas.microsoft.com/office/powerpoint/2010/main" val="2120529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a:t/>
            </a:r>
            <a:br>
              <a:rPr lang="zh-TW" altLang="en-US" dirty="0"/>
            </a:br>
            <a:r>
              <a:rPr kumimoji="1" lang="en-US" altLang="zh-TW" sz="1050" b="0" i="0" kern="1200" dirty="0">
                <a:solidFill>
                  <a:schemeClr val="tx1"/>
                </a:solidFill>
                <a:effectLst/>
                <a:latin typeface="Arial" charset="0"/>
                <a:ea typeface="新細明體" pitchFamily="18" charset="-120"/>
                <a:cs typeface="+mn-cs"/>
              </a:rPr>
              <a:t>FAST</a:t>
            </a:r>
            <a:r>
              <a:rPr kumimoji="1" lang="zh-TW" altLang="en-US" sz="1050" b="0" i="0" kern="1200" dirty="0">
                <a:solidFill>
                  <a:schemeClr val="tx1"/>
                </a:solidFill>
                <a:effectLst/>
                <a:latin typeface="Arial" charset="0"/>
                <a:ea typeface="新細明體" pitchFamily="18" charset="-120"/>
                <a:cs typeface="+mn-cs"/>
              </a:rPr>
              <a:t>是金融資訊交換協定有限公司</a:t>
            </a:r>
            <a:r>
              <a:rPr kumimoji="1" lang="en-US" altLang="zh-TW" sz="1050" b="0" i="0" kern="1200" dirty="0">
                <a:solidFill>
                  <a:schemeClr val="tx1"/>
                </a:solidFill>
                <a:effectLst/>
                <a:latin typeface="Arial" charset="0"/>
                <a:ea typeface="新細明體" pitchFamily="18" charset="-120"/>
                <a:cs typeface="+mn-cs"/>
              </a:rPr>
              <a:t>,</a:t>
            </a:r>
            <a:r>
              <a:rPr kumimoji="1" lang="zh-TW" altLang="en-US" sz="1050" b="0" i="0" kern="1200" dirty="0">
                <a:solidFill>
                  <a:schemeClr val="tx1"/>
                </a:solidFill>
                <a:effectLst/>
                <a:latin typeface="Arial" charset="0"/>
                <a:ea typeface="新細明體" pitchFamily="18" charset="-120"/>
                <a:cs typeface="+mn-cs"/>
              </a:rPr>
              <a:t>為了應付因程式交易（</a:t>
            </a:r>
            <a:r>
              <a:rPr kumimoji="1" lang="en-US" altLang="zh-TW" sz="1050" b="0" i="0" kern="1200" dirty="0">
                <a:solidFill>
                  <a:schemeClr val="tx1"/>
                </a:solidFill>
                <a:effectLst/>
                <a:latin typeface="Arial" charset="0"/>
                <a:ea typeface="新細明體" pitchFamily="18" charset="-120"/>
                <a:cs typeface="+mn-cs"/>
              </a:rPr>
              <a:t>algorithmic trading</a:t>
            </a:r>
            <a:r>
              <a:rPr kumimoji="1" lang="zh-TW" altLang="en-US" sz="1050" b="0" i="0" kern="1200" dirty="0">
                <a:solidFill>
                  <a:schemeClr val="tx1"/>
                </a:solidFill>
                <a:effectLst/>
                <a:latin typeface="Arial" charset="0"/>
                <a:ea typeface="新細明體" pitchFamily="18" charset="-120"/>
                <a:cs typeface="+mn-cs"/>
              </a:rPr>
              <a:t>）普遍化而導致的金融商品交易量暴增現象所設計的通訊協定兼壓縮技術。它的目標在於提供金融機構之間一個高負載量及低延遲的最佳化通訊環境。</a:t>
            </a:r>
            <a:r>
              <a:rPr kumimoji="1" lang="en-US" altLang="zh-TW" sz="1200" b="0" i="0" kern="1200" dirty="0">
                <a:solidFill>
                  <a:schemeClr val="tx1"/>
                </a:solidFill>
                <a:effectLst/>
                <a:latin typeface="Arial" charset="0"/>
                <a:ea typeface="新細明體" pitchFamily="18" charset="-120"/>
                <a:cs typeface="+mn-cs"/>
              </a:rPr>
              <a:t>2004</a:t>
            </a:r>
            <a:r>
              <a:rPr kumimoji="1" lang="zh-TW" altLang="en-US" sz="1200" b="0" i="0" kern="1200" dirty="0">
                <a:solidFill>
                  <a:schemeClr val="tx1"/>
                </a:solidFill>
                <a:effectLst/>
                <a:latin typeface="Arial" charset="0"/>
                <a:ea typeface="新細明體" pitchFamily="18" charset="-120"/>
                <a:cs typeface="+mn-cs"/>
              </a:rPr>
              <a:t>年十一月在紐約舉行的</a:t>
            </a:r>
            <a:r>
              <a:rPr kumimoji="1" lang="en-US" altLang="zh-TW" sz="1200" b="0" i="0" kern="1200" dirty="0">
                <a:solidFill>
                  <a:schemeClr val="tx1"/>
                </a:solidFill>
                <a:effectLst/>
                <a:latin typeface="Arial" charset="0"/>
                <a:ea typeface="新細明體" pitchFamily="18" charset="-120"/>
                <a:cs typeface="+mn-cs"/>
              </a:rPr>
              <a:t>FPL</a:t>
            </a:r>
            <a:r>
              <a:rPr kumimoji="1" lang="zh-TW" altLang="en-US" sz="1200" b="0" i="0" kern="1200" dirty="0">
                <a:solidFill>
                  <a:schemeClr val="tx1"/>
                </a:solidFill>
                <a:effectLst/>
                <a:latin typeface="Arial" charset="0"/>
                <a:ea typeface="新細明體" pitchFamily="18" charset="-120"/>
                <a:cs typeface="+mn-cs"/>
              </a:rPr>
              <a:t>會議中，討論到</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的</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訊息格式過於冗長，在處理上需消耗的時間遠高於傳統訊息格式。在分析金融交易資訊過程中，負責研發的小組發現此類資訊內容重覆性極高，因而設計出一套能有效移除重複內容的訊息壓縮演算規則，做為日後</a:t>
            </a:r>
            <a:r>
              <a:rPr kumimoji="1" lang="en-US" altLang="zh-TW" sz="1200" b="0" i="0" kern="1200" dirty="0">
                <a:solidFill>
                  <a:schemeClr val="tx1"/>
                </a:solidFill>
                <a:effectLst/>
                <a:latin typeface="Arial" charset="0"/>
                <a:ea typeface="新細明體" pitchFamily="18" charset="-120"/>
                <a:cs typeface="+mn-cs"/>
              </a:rPr>
              <a:t>FAST</a:t>
            </a:r>
            <a:r>
              <a:rPr kumimoji="1" lang="zh-TW" altLang="en-US" sz="1200" b="0" i="0" kern="1200" dirty="0">
                <a:solidFill>
                  <a:schemeClr val="tx1"/>
                </a:solidFill>
                <a:effectLst/>
                <a:latin typeface="Arial" charset="0"/>
                <a:ea typeface="新細明體" pitchFamily="18" charset="-120"/>
                <a:cs typeface="+mn-cs"/>
              </a:rPr>
              <a:t>協定的基礎。</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訊息格式為</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每種</a:t>
            </a:r>
            <a:r>
              <a:rPr kumimoji="1" lang="en-US" altLang="zh-TW" sz="1200" b="0" i="0" kern="1200" dirty="0">
                <a:solidFill>
                  <a:schemeClr val="tx1"/>
                </a:solidFill>
                <a:effectLst/>
                <a:latin typeface="Arial" charset="0"/>
                <a:ea typeface="新細明體" pitchFamily="18" charset="-120"/>
                <a:cs typeface="+mn-cs"/>
              </a:rPr>
              <a:t>Tag</a:t>
            </a:r>
            <a:r>
              <a:rPr kumimoji="1" lang="zh-TW" altLang="en-US" sz="1200" b="0" i="0" kern="1200" dirty="0">
                <a:solidFill>
                  <a:schemeClr val="tx1"/>
                </a:solidFill>
                <a:effectLst/>
                <a:latin typeface="Arial" charset="0"/>
                <a:ea typeface="新細明體" pitchFamily="18" charset="-120"/>
                <a:cs typeface="+mn-cs"/>
              </a:rPr>
              <a:t>是用來表示股票代號、股價、傳輸時間等等</a:t>
            </a:r>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由於這種格式下雖然可讀性很高，但是會會造成每筆資料過長而造成網路頻寬負擔增加許多，因次為了解決資料長度問題而發展出</a:t>
            </a:r>
            <a:r>
              <a:rPr kumimoji="1" lang="en-US" altLang="zh-TW" sz="1200" b="0" i="0" kern="1200" dirty="0">
                <a:solidFill>
                  <a:schemeClr val="tx1"/>
                </a:solidFill>
                <a:effectLst/>
                <a:latin typeface="Arial" charset="0"/>
                <a:ea typeface="新細明體" pitchFamily="18" charset="-120"/>
                <a:cs typeface="+mn-cs"/>
              </a:rPr>
              <a:t>FAST(FIX Adapted for Streaming)</a:t>
            </a:r>
            <a:r>
              <a:rPr kumimoji="1" lang="zh-TW" altLang="en-US" sz="1200" b="0" i="0" kern="1200" dirty="0">
                <a:solidFill>
                  <a:schemeClr val="tx1"/>
                </a:solidFill>
                <a:effectLst/>
                <a:latin typeface="Arial" charset="0"/>
                <a:ea typeface="新細明體" pitchFamily="18" charset="-120"/>
                <a:cs typeface="+mn-cs"/>
              </a:rPr>
              <a:t>用來壓縮</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訊息以提升傳輸效能。</a:t>
            </a:r>
            <a:r>
              <a:rPr lang="zh-TW" altLang="en-US" sz="1050" dirty="0"/>
              <a:t/>
            </a:r>
            <a:br>
              <a:rPr lang="zh-TW" altLang="en-US" sz="1050" dirty="0"/>
            </a:b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2017/12/19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3</a:t>
            </a:fld>
            <a:endParaRPr lang="en-US" altLang="zh-TW"/>
          </a:p>
        </p:txBody>
      </p:sp>
    </p:spTree>
    <p:extLst>
      <p:ext uri="{BB962C8B-B14F-4D97-AF65-F5344CB8AC3E}">
        <p14:creationId xmlns:p14="http://schemas.microsoft.com/office/powerpoint/2010/main" val="1053174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a:t/>
            </a:r>
            <a:br>
              <a:rPr lang="zh-TW" altLang="en-US" dirty="0"/>
            </a:br>
            <a:r>
              <a:rPr kumimoji="1" lang="en-US" altLang="zh-TW" sz="1050" b="0" i="0" kern="1200" dirty="0">
                <a:solidFill>
                  <a:schemeClr val="tx1"/>
                </a:solidFill>
                <a:effectLst/>
                <a:latin typeface="Arial" charset="0"/>
                <a:ea typeface="新細明體" pitchFamily="18" charset="-120"/>
                <a:cs typeface="+mn-cs"/>
              </a:rPr>
              <a:t>FAST</a:t>
            </a:r>
            <a:r>
              <a:rPr kumimoji="1" lang="zh-TW" altLang="en-US" sz="1050" b="0" i="0" kern="1200" dirty="0">
                <a:solidFill>
                  <a:schemeClr val="tx1"/>
                </a:solidFill>
                <a:effectLst/>
                <a:latin typeface="Arial" charset="0"/>
                <a:ea typeface="新細明體" pitchFamily="18" charset="-120"/>
                <a:cs typeface="+mn-cs"/>
              </a:rPr>
              <a:t>是金融資訊交換協定有限公司</a:t>
            </a:r>
            <a:r>
              <a:rPr kumimoji="1" lang="en-US" altLang="zh-TW" sz="1050" b="0" i="0" kern="1200" dirty="0">
                <a:solidFill>
                  <a:schemeClr val="tx1"/>
                </a:solidFill>
                <a:effectLst/>
                <a:latin typeface="Arial" charset="0"/>
                <a:ea typeface="新細明體" pitchFamily="18" charset="-120"/>
                <a:cs typeface="+mn-cs"/>
              </a:rPr>
              <a:t>,</a:t>
            </a:r>
            <a:r>
              <a:rPr kumimoji="1" lang="zh-TW" altLang="en-US" sz="1050" b="0" i="0" kern="1200" dirty="0">
                <a:solidFill>
                  <a:schemeClr val="tx1"/>
                </a:solidFill>
                <a:effectLst/>
                <a:latin typeface="Arial" charset="0"/>
                <a:ea typeface="新細明體" pitchFamily="18" charset="-120"/>
                <a:cs typeface="+mn-cs"/>
              </a:rPr>
              <a:t>為了應付因程式交易（</a:t>
            </a:r>
            <a:r>
              <a:rPr kumimoji="1" lang="en-US" altLang="zh-TW" sz="1050" b="0" i="0" kern="1200" dirty="0">
                <a:solidFill>
                  <a:schemeClr val="tx1"/>
                </a:solidFill>
                <a:effectLst/>
                <a:latin typeface="Arial" charset="0"/>
                <a:ea typeface="新細明體" pitchFamily="18" charset="-120"/>
                <a:cs typeface="+mn-cs"/>
              </a:rPr>
              <a:t>algorithmic trading</a:t>
            </a:r>
            <a:r>
              <a:rPr kumimoji="1" lang="zh-TW" altLang="en-US" sz="1050" b="0" i="0" kern="1200" dirty="0">
                <a:solidFill>
                  <a:schemeClr val="tx1"/>
                </a:solidFill>
                <a:effectLst/>
                <a:latin typeface="Arial" charset="0"/>
                <a:ea typeface="新細明體" pitchFamily="18" charset="-120"/>
                <a:cs typeface="+mn-cs"/>
              </a:rPr>
              <a:t>）普遍化而導致的金融商品交易量暴增現象所設計的通訊協定兼壓縮技術。它的目標在於提供金融機構之間一個高負載量及低延遲的最佳化通訊環境。</a:t>
            </a:r>
            <a:r>
              <a:rPr kumimoji="1" lang="en-US" altLang="zh-TW" sz="1200" b="0" i="0" kern="1200" dirty="0">
                <a:solidFill>
                  <a:schemeClr val="tx1"/>
                </a:solidFill>
                <a:effectLst/>
                <a:latin typeface="Arial" charset="0"/>
                <a:ea typeface="新細明體" pitchFamily="18" charset="-120"/>
                <a:cs typeface="+mn-cs"/>
              </a:rPr>
              <a:t>2004</a:t>
            </a:r>
            <a:r>
              <a:rPr kumimoji="1" lang="zh-TW" altLang="en-US" sz="1200" b="0" i="0" kern="1200" dirty="0">
                <a:solidFill>
                  <a:schemeClr val="tx1"/>
                </a:solidFill>
                <a:effectLst/>
                <a:latin typeface="Arial" charset="0"/>
                <a:ea typeface="新細明體" pitchFamily="18" charset="-120"/>
                <a:cs typeface="+mn-cs"/>
              </a:rPr>
              <a:t>年十一月在紐約舉行的</a:t>
            </a:r>
            <a:r>
              <a:rPr kumimoji="1" lang="en-US" altLang="zh-TW" sz="1200" b="0" i="0" kern="1200" dirty="0">
                <a:solidFill>
                  <a:schemeClr val="tx1"/>
                </a:solidFill>
                <a:effectLst/>
                <a:latin typeface="Arial" charset="0"/>
                <a:ea typeface="新細明體" pitchFamily="18" charset="-120"/>
                <a:cs typeface="+mn-cs"/>
              </a:rPr>
              <a:t>FPL</a:t>
            </a:r>
            <a:r>
              <a:rPr kumimoji="1" lang="zh-TW" altLang="en-US" sz="1200" b="0" i="0" kern="1200" dirty="0">
                <a:solidFill>
                  <a:schemeClr val="tx1"/>
                </a:solidFill>
                <a:effectLst/>
                <a:latin typeface="Arial" charset="0"/>
                <a:ea typeface="新細明體" pitchFamily="18" charset="-120"/>
                <a:cs typeface="+mn-cs"/>
              </a:rPr>
              <a:t>會議中，討論到</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的</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訊息格式過於冗長，在處理上需消耗的時間遠高於傳統訊息格式。在分析金融交易資訊過程中，負責研發的小組發現此類資訊內容重覆性極高，因而設計出一套能有效移除重複內容的訊息壓縮演算規則，做為日後</a:t>
            </a:r>
            <a:r>
              <a:rPr kumimoji="1" lang="en-US" altLang="zh-TW" sz="1200" b="0" i="0" kern="1200" dirty="0">
                <a:solidFill>
                  <a:schemeClr val="tx1"/>
                </a:solidFill>
                <a:effectLst/>
                <a:latin typeface="Arial" charset="0"/>
                <a:ea typeface="新細明體" pitchFamily="18" charset="-120"/>
                <a:cs typeface="+mn-cs"/>
              </a:rPr>
              <a:t>FAST</a:t>
            </a:r>
            <a:r>
              <a:rPr kumimoji="1" lang="zh-TW" altLang="en-US" sz="1200" b="0" i="0" kern="1200" dirty="0">
                <a:solidFill>
                  <a:schemeClr val="tx1"/>
                </a:solidFill>
                <a:effectLst/>
                <a:latin typeface="Arial" charset="0"/>
                <a:ea typeface="新細明體" pitchFamily="18" charset="-120"/>
                <a:cs typeface="+mn-cs"/>
              </a:rPr>
              <a:t>協定的基礎。</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訊息格式為</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每種</a:t>
            </a:r>
            <a:r>
              <a:rPr kumimoji="1" lang="en-US" altLang="zh-TW" sz="1200" b="0" i="0" kern="1200" dirty="0">
                <a:solidFill>
                  <a:schemeClr val="tx1"/>
                </a:solidFill>
                <a:effectLst/>
                <a:latin typeface="Arial" charset="0"/>
                <a:ea typeface="新細明體" pitchFamily="18" charset="-120"/>
                <a:cs typeface="+mn-cs"/>
              </a:rPr>
              <a:t>Tag</a:t>
            </a:r>
            <a:r>
              <a:rPr kumimoji="1" lang="zh-TW" altLang="en-US" sz="1200" b="0" i="0" kern="1200" dirty="0">
                <a:solidFill>
                  <a:schemeClr val="tx1"/>
                </a:solidFill>
                <a:effectLst/>
                <a:latin typeface="Arial" charset="0"/>
                <a:ea typeface="新細明體" pitchFamily="18" charset="-120"/>
                <a:cs typeface="+mn-cs"/>
              </a:rPr>
              <a:t>是用來表示股票代號、股價、傳輸時間等等</a:t>
            </a:r>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由於這種格式下雖然可讀性很高，但是會會造成每筆資料過長而造成網路頻寬負擔增加許多，因次為了解決資料長度問題而發展出</a:t>
            </a:r>
            <a:r>
              <a:rPr kumimoji="1" lang="en-US" altLang="zh-TW" sz="1200" b="0" i="0" kern="1200" dirty="0">
                <a:solidFill>
                  <a:schemeClr val="tx1"/>
                </a:solidFill>
                <a:effectLst/>
                <a:latin typeface="Arial" charset="0"/>
                <a:ea typeface="新細明體" pitchFamily="18" charset="-120"/>
                <a:cs typeface="+mn-cs"/>
              </a:rPr>
              <a:t>FAST(FIX Adapted for Streaming)</a:t>
            </a:r>
            <a:r>
              <a:rPr kumimoji="1" lang="zh-TW" altLang="en-US" sz="1200" b="0" i="0" kern="1200" dirty="0">
                <a:solidFill>
                  <a:schemeClr val="tx1"/>
                </a:solidFill>
                <a:effectLst/>
                <a:latin typeface="Arial" charset="0"/>
                <a:ea typeface="新細明體" pitchFamily="18" charset="-120"/>
                <a:cs typeface="+mn-cs"/>
              </a:rPr>
              <a:t>用來壓縮</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訊息以提升傳輸效能。</a:t>
            </a:r>
            <a:r>
              <a:rPr lang="zh-TW" altLang="en-US" sz="1050" dirty="0"/>
              <a:t/>
            </a:r>
            <a:br>
              <a:rPr lang="zh-TW" altLang="en-US" sz="1050" dirty="0"/>
            </a:b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2017/12/19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4</a:t>
            </a:fld>
            <a:endParaRPr lang="en-US" altLang="zh-TW"/>
          </a:p>
        </p:txBody>
      </p:sp>
    </p:spTree>
    <p:extLst>
      <p:ext uri="{BB962C8B-B14F-4D97-AF65-F5344CB8AC3E}">
        <p14:creationId xmlns:p14="http://schemas.microsoft.com/office/powerpoint/2010/main" val="865754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a:t/>
            </a:r>
            <a:br>
              <a:rPr lang="zh-TW" altLang="en-US" dirty="0"/>
            </a:br>
            <a:r>
              <a:rPr kumimoji="1" lang="en-US" altLang="zh-TW" sz="1050" b="0" i="0" kern="1200" dirty="0">
                <a:solidFill>
                  <a:schemeClr val="tx1"/>
                </a:solidFill>
                <a:effectLst/>
                <a:latin typeface="Arial" charset="0"/>
                <a:ea typeface="新細明體" pitchFamily="18" charset="-120"/>
                <a:cs typeface="+mn-cs"/>
              </a:rPr>
              <a:t>FAST</a:t>
            </a:r>
            <a:r>
              <a:rPr kumimoji="1" lang="zh-TW" altLang="en-US" sz="1050" b="0" i="0" kern="1200" dirty="0">
                <a:solidFill>
                  <a:schemeClr val="tx1"/>
                </a:solidFill>
                <a:effectLst/>
                <a:latin typeface="Arial" charset="0"/>
                <a:ea typeface="新細明體" pitchFamily="18" charset="-120"/>
                <a:cs typeface="+mn-cs"/>
              </a:rPr>
              <a:t>是金融資訊交換協定有限公司</a:t>
            </a:r>
            <a:r>
              <a:rPr kumimoji="1" lang="en-US" altLang="zh-TW" sz="1050" b="0" i="0" kern="1200" dirty="0">
                <a:solidFill>
                  <a:schemeClr val="tx1"/>
                </a:solidFill>
                <a:effectLst/>
                <a:latin typeface="Arial" charset="0"/>
                <a:ea typeface="新細明體" pitchFamily="18" charset="-120"/>
                <a:cs typeface="+mn-cs"/>
              </a:rPr>
              <a:t>,</a:t>
            </a:r>
            <a:r>
              <a:rPr kumimoji="1" lang="zh-TW" altLang="en-US" sz="1050" b="0" i="0" kern="1200" dirty="0">
                <a:solidFill>
                  <a:schemeClr val="tx1"/>
                </a:solidFill>
                <a:effectLst/>
                <a:latin typeface="Arial" charset="0"/>
                <a:ea typeface="新細明體" pitchFamily="18" charset="-120"/>
                <a:cs typeface="+mn-cs"/>
              </a:rPr>
              <a:t>為了應付因程式交易（</a:t>
            </a:r>
            <a:r>
              <a:rPr kumimoji="1" lang="en-US" altLang="zh-TW" sz="1050" b="0" i="0" kern="1200" dirty="0">
                <a:solidFill>
                  <a:schemeClr val="tx1"/>
                </a:solidFill>
                <a:effectLst/>
                <a:latin typeface="Arial" charset="0"/>
                <a:ea typeface="新細明體" pitchFamily="18" charset="-120"/>
                <a:cs typeface="+mn-cs"/>
              </a:rPr>
              <a:t>algorithmic trading</a:t>
            </a:r>
            <a:r>
              <a:rPr kumimoji="1" lang="zh-TW" altLang="en-US" sz="1050" b="0" i="0" kern="1200" dirty="0">
                <a:solidFill>
                  <a:schemeClr val="tx1"/>
                </a:solidFill>
                <a:effectLst/>
                <a:latin typeface="Arial" charset="0"/>
                <a:ea typeface="新細明體" pitchFamily="18" charset="-120"/>
                <a:cs typeface="+mn-cs"/>
              </a:rPr>
              <a:t>）普遍化而導致的金融商品交易量暴增現象所設計的通訊協定兼壓縮技術。它的目標在於提供金融機構之間一個高負載量及低延遲的最佳化通訊環境。</a:t>
            </a:r>
            <a:r>
              <a:rPr kumimoji="1" lang="en-US" altLang="zh-TW" sz="1200" b="0" i="0" kern="1200" dirty="0">
                <a:solidFill>
                  <a:schemeClr val="tx1"/>
                </a:solidFill>
                <a:effectLst/>
                <a:latin typeface="Arial" charset="0"/>
                <a:ea typeface="新細明體" pitchFamily="18" charset="-120"/>
                <a:cs typeface="+mn-cs"/>
              </a:rPr>
              <a:t>2004</a:t>
            </a:r>
            <a:r>
              <a:rPr kumimoji="1" lang="zh-TW" altLang="en-US" sz="1200" b="0" i="0" kern="1200" dirty="0">
                <a:solidFill>
                  <a:schemeClr val="tx1"/>
                </a:solidFill>
                <a:effectLst/>
                <a:latin typeface="Arial" charset="0"/>
                <a:ea typeface="新細明體" pitchFamily="18" charset="-120"/>
                <a:cs typeface="+mn-cs"/>
              </a:rPr>
              <a:t>年十一月在紐約舉行的</a:t>
            </a:r>
            <a:r>
              <a:rPr kumimoji="1" lang="en-US" altLang="zh-TW" sz="1200" b="0" i="0" kern="1200" dirty="0">
                <a:solidFill>
                  <a:schemeClr val="tx1"/>
                </a:solidFill>
                <a:effectLst/>
                <a:latin typeface="Arial" charset="0"/>
                <a:ea typeface="新細明體" pitchFamily="18" charset="-120"/>
                <a:cs typeface="+mn-cs"/>
              </a:rPr>
              <a:t>FPL</a:t>
            </a:r>
            <a:r>
              <a:rPr kumimoji="1" lang="zh-TW" altLang="en-US" sz="1200" b="0" i="0" kern="1200" dirty="0">
                <a:solidFill>
                  <a:schemeClr val="tx1"/>
                </a:solidFill>
                <a:effectLst/>
                <a:latin typeface="Arial" charset="0"/>
                <a:ea typeface="新細明體" pitchFamily="18" charset="-120"/>
                <a:cs typeface="+mn-cs"/>
              </a:rPr>
              <a:t>會議中，討論到</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的</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訊息格式過於冗長，在處理上需消耗的時間遠高於傳統訊息格式。在分析金融交易資訊過程中，負責研發的小組發現此類資訊內容重覆性極高，因而設計出一套能有效移除重複內容的訊息壓縮演算規則，做為日後</a:t>
            </a:r>
            <a:r>
              <a:rPr kumimoji="1" lang="en-US" altLang="zh-TW" sz="1200" b="0" i="0" kern="1200" dirty="0">
                <a:solidFill>
                  <a:schemeClr val="tx1"/>
                </a:solidFill>
                <a:effectLst/>
                <a:latin typeface="Arial" charset="0"/>
                <a:ea typeface="新細明體" pitchFamily="18" charset="-120"/>
                <a:cs typeface="+mn-cs"/>
              </a:rPr>
              <a:t>FAST</a:t>
            </a:r>
            <a:r>
              <a:rPr kumimoji="1" lang="zh-TW" altLang="en-US" sz="1200" b="0" i="0" kern="1200" dirty="0">
                <a:solidFill>
                  <a:schemeClr val="tx1"/>
                </a:solidFill>
                <a:effectLst/>
                <a:latin typeface="Arial" charset="0"/>
                <a:ea typeface="新細明體" pitchFamily="18" charset="-120"/>
                <a:cs typeface="+mn-cs"/>
              </a:rPr>
              <a:t>協定的基礎。</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訊息格式為</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每種</a:t>
            </a:r>
            <a:r>
              <a:rPr kumimoji="1" lang="en-US" altLang="zh-TW" sz="1200" b="0" i="0" kern="1200" dirty="0">
                <a:solidFill>
                  <a:schemeClr val="tx1"/>
                </a:solidFill>
                <a:effectLst/>
                <a:latin typeface="Arial" charset="0"/>
                <a:ea typeface="新細明體" pitchFamily="18" charset="-120"/>
                <a:cs typeface="+mn-cs"/>
              </a:rPr>
              <a:t>Tag</a:t>
            </a:r>
            <a:r>
              <a:rPr kumimoji="1" lang="zh-TW" altLang="en-US" sz="1200" b="0" i="0" kern="1200" dirty="0">
                <a:solidFill>
                  <a:schemeClr val="tx1"/>
                </a:solidFill>
                <a:effectLst/>
                <a:latin typeface="Arial" charset="0"/>
                <a:ea typeface="新細明體" pitchFamily="18" charset="-120"/>
                <a:cs typeface="+mn-cs"/>
              </a:rPr>
              <a:t>是用來表示股票代號、股價、傳輸時間等等</a:t>
            </a:r>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由於這種格式下雖然可讀性很高，但是會會造成每筆資料過長而造成網路頻寬負擔增加許多，因次為了解決資料長度問題而發展出</a:t>
            </a:r>
            <a:r>
              <a:rPr kumimoji="1" lang="en-US" altLang="zh-TW" sz="1200" b="0" i="0" kern="1200" dirty="0">
                <a:solidFill>
                  <a:schemeClr val="tx1"/>
                </a:solidFill>
                <a:effectLst/>
                <a:latin typeface="Arial" charset="0"/>
                <a:ea typeface="新細明體" pitchFamily="18" charset="-120"/>
                <a:cs typeface="+mn-cs"/>
              </a:rPr>
              <a:t>FAST(FIX Adapted for Streaming)</a:t>
            </a:r>
            <a:r>
              <a:rPr kumimoji="1" lang="zh-TW" altLang="en-US" sz="1200" b="0" i="0" kern="1200" dirty="0">
                <a:solidFill>
                  <a:schemeClr val="tx1"/>
                </a:solidFill>
                <a:effectLst/>
                <a:latin typeface="Arial" charset="0"/>
                <a:ea typeface="新細明體" pitchFamily="18" charset="-120"/>
                <a:cs typeface="+mn-cs"/>
              </a:rPr>
              <a:t>用來壓縮</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訊息以提升傳輸效能。</a:t>
            </a:r>
            <a:r>
              <a:rPr lang="zh-TW" altLang="en-US" sz="1050" dirty="0"/>
              <a:t/>
            </a:r>
            <a:br>
              <a:rPr lang="zh-TW" altLang="en-US" sz="1050" dirty="0"/>
            </a:b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2017/12/19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5</a:t>
            </a:fld>
            <a:endParaRPr lang="en-US" altLang="zh-TW"/>
          </a:p>
        </p:txBody>
      </p:sp>
    </p:spTree>
    <p:extLst>
      <p:ext uri="{BB962C8B-B14F-4D97-AF65-F5344CB8AC3E}">
        <p14:creationId xmlns:p14="http://schemas.microsoft.com/office/powerpoint/2010/main" val="35233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a:t/>
            </a:r>
            <a:br>
              <a:rPr lang="zh-TW" altLang="en-US" dirty="0"/>
            </a:br>
            <a:r>
              <a:rPr kumimoji="1" lang="en-US" altLang="zh-TW" sz="1050" b="0" i="0" kern="1200" dirty="0">
                <a:solidFill>
                  <a:schemeClr val="tx1"/>
                </a:solidFill>
                <a:effectLst/>
                <a:latin typeface="Arial" charset="0"/>
                <a:ea typeface="新細明體" pitchFamily="18" charset="-120"/>
                <a:cs typeface="+mn-cs"/>
              </a:rPr>
              <a:t>FAST</a:t>
            </a:r>
            <a:r>
              <a:rPr kumimoji="1" lang="zh-TW" altLang="en-US" sz="1050" b="0" i="0" kern="1200" dirty="0">
                <a:solidFill>
                  <a:schemeClr val="tx1"/>
                </a:solidFill>
                <a:effectLst/>
                <a:latin typeface="Arial" charset="0"/>
                <a:ea typeface="新細明體" pitchFamily="18" charset="-120"/>
                <a:cs typeface="+mn-cs"/>
              </a:rPr>
              <a:t>是金融資訊交換協定有限公司</a:t>
            </a:r>
            <a:r>
              <a:rPr kumimoji="1" lang="en-US" altLang="zh-TW" sz="1050" b="0" i="0" kern="1200" dirty="0">
                <a:solidFill>
                  <a:schemeClr val="tx1"/>
                </a:solidFill>
                <a:effectLst/>
                <a:latin typeface="Arial" charset="0"/>
                <a:ea typeface="新細明體" pitchFamily="18" charset="-120"/>
                <a:cs typeface="+mn-cs"/>
              </a:rPr>
              <a:t>,</a:t>
            </a:r>
            <a:r>
              <a:rPr kumimoji="1" lang="zh-TW" altLang="en-US" sz="1050" b="0" i="0" kern="1200" dirty="0">
                <a:solidFill>
                  <a:schemeClr val="tx1"/>
                </a:solidFill>
                <a:effectLst/>
                <a:latin typeface="Arial" charset="0"/>
                <a:ea typeface="新細明體" pitchFamily="18" charset="-120"/>
                <a:cs typeface="+mn-cs"/>
              </a:rPr>
              <a:t>為了應付因程式交易（</a:t>
            </a:r>
            <a:r>
              <a:rPr kumimoji="1" lang="en-US" altLang="zh-TW" sz="1050" b="0" i="0" kern="1200" dirty="0">
                <a:solidFill>
                  <a:schemeClr val="tx1"/>
                </a:solidFill>
                <a:effectLst/>
                <a:latin typeface="Arial" charset="0"/>
                <a:ea typeface="新細明體" pitchFamily="18" charset="-120"/>
                <a:cs typeface="+mn-cs"/>
              </a:rPr>
              <a:t>algorithmic trading</a:t>
            </a:r>
            <a:r>
              <a:rPr kumimoji="1" lang="zh-TW" altLang="en-US" sz="1050" b="0" i="0" kern="1200" dirty="0">
                <a:solidFill>
                  <a:schemeClr val="tx1"/>
                </a:solidFill>
                <a:effectLst/>
                <a:latin typeface="Arial" charset="0"/>
                <a:ea typeface="新細明體" pitchFamily="18" charset="-120"/>
                <a:cs typeface="+mn-cs"/>
              </a:rPr>
              <a:t>）普遍化而導致的金融商品交易量暴增現象所設計的通訊協定兼壓縮技術。它的目標在於提供金融機構之間一個高負載量及低延遲的最佳化通訊環境。</a:t>
            </a:r>
            <a:r>
              <a:rPr kumimoji="1" lang="en-US" altLang="zh-TW" sz="1200" b="0" i="0" kern="1200" dirty="0">
                <a:solidFill>
                  <a:schemeClr val="tx1"/>
                </a:solidFill>
                <a:effectLst/>
                <a:latin typeface="Arial" charset="0"/>
                <a:ea typeface="新細明體" pitchFamily="18" charset="-120"/>
                <a:cs typeface="+mn-cs"/>
              </a:rPr>
              <a:t>2004</a:t>
            </a:r>
            <a:r>
              <a:rPr kumimoji="1" lang="zh-TW" altLang="en-US" sz="1200" b="0" i="0" kern="1200" dirty="0">
                <a:solidFill>
                  <a:schemeClr val="tx1"/>
                </a:solidFill>
                <a:effectLst/>
                <a:latin typeface="Arial" charset="0"/>
                <a:ea typeface="新細明體" pitchFamily="18" charset="-120"/>
                <a:cs typeface="+mn-cs"/>
              </a:rPr>
              <a:t>年十一月在紐約舉行的</a:t>
            </a:r>
            <a:r>
              <a:rPr kumimoji="1" lang="en-US" altLang="zh-TW" sz="1200" b="0" i="0" kern="1200" dirty="0">
                <a:solidFill>
                  <a:schemeClr val="tx1"/>
                </a:solidFill>
                <a:effectLst/>
                <a:latin typeface="Arial" charset="0"/>
                <a:ea typeface="新細明體" pitchFamily="18" charset="-120"/>
                <a:cs typeface="+mn-cs"/>
              </a:rPr>
              <a:t>FPL</a:t>
            </a:r>
            <a:r>
              <a:rPr kumimoji="1" lang="zh-TW" altLang="en-US" sz="1200" b="0" i="0" kern="1200" dirty="0">
                <a:solidFill>
                  <a:schemeClr val="tx1"/>
                </a:solidFill>
                <a:effectLst/>
                <a:latin typeface="Arial" charset="0"/>
                <a:ea typeface="新細明體" pitchFamily="18" charset="-120"/>
                <a:cs typeface="+mn-cs"/>
              </a:rPr>
              <a:t>會議中，討論到</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的</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訊息格式過於冗長，在處理上需消耗的時間遠高於傳統訊息格式。在分析金融交易資訊過程中，負責研發的小組發現此類資訊內容重覆性極高，因而設計出一套能有效移除重複內容的訊息壓縮演算規則，做為日後</a:t>
            </a:r>
            <a:r>
              <a:rPr kumimoji="1" lang="en-US" altLang="zh-TW" sz="1200" b="0" i="0" kern="1200" dirty="0">
                <a:solidFill>
                  <a:schemeClr val="tx1"/>
                </a:solidFill>
                <a:effectLst/>
                <a:latin typeface="Arial" charset="0"/>
                <a:ea typeface="新細明體" pitchFamily="18" charset="-120"/>
                <a:cs typeface="+mn-cs"/>
              </a:rPr>
              <a:t>FAST</a:t>
            </a:r>
            <a:r>
              <a:rPr kumimoji="1" lang="zh-TW" altLang="en-US" sz="1200" b="0" i="0" kern="1200" dirty="0">
                <a:solidFill>
                  <a:schemeClr val="tx1"/>
                </a:solidFill>
                <a:effectLst/>
                <a:latin typeface="Arial" charset="0"/>
                <a:ea typeface="新細明體" pitchFamily="18" charset="-120"/>
                <a:cs typeface="+mn-cs"/>
              </a:rPr>
              <a:t>協定的基礎。</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訊息格式為</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每種</a:t>
            </a:r>
            <a:r>
              <a:rPr kumimoji="1" lang="en-US" altLang="zh-TW" sz="1200" b="0" i="0" kern="1200" dirty="0">
                <a:solidFill>
                  <a:schemeClr val="tx1"/>
                </a:solidFill>
                <a:effectLst/>
                <a:latin typeface="Arial" charset="0"/>
                <a:ea typeface="新細明體" pitchFamily="18" charset="-120"/>
                <a:cs typeface="+mn-cs"/>
              </a:rPr>
              <a:t>Tag</a:t>
            </a:r>
            <a:r>
              <a:rPr kumimoji="1" lang="zh-TW" altLang="en-US" sz="1200" b="0" i="0" kern="1200" dirty="0">
                <a:solidFill>
                  <a:schemeClr val="tx1"/>
                </a:solidFill>
                <a:effectLst/>
                <a:latin typeface="Arial" charset="0"/>
                <a:ea typeface="新細明體" pitchFamily="18" charset="-120"/>
                <a:cs typeface="+mn-cs"/>
              </a:rPr>
              <a:t>是用來表示股票代號、股價、傳輸時間等等</a:t>
            </a:r>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由於這種格式下雖然可讀性很高，但是會會造成每筆資料過長而造成網路頻寬負擔增加許多，因次為了解決資料長度問題而發展出</a:t>
            </a:r>
            <a:r>
              <a:rPr kumimoji="1" lang="en-US" altLang="zh-TW" sz="1200" b="0" i="0" kern="1200" dirty="0">
                <a:solidFill>
                  <a:schemeClr val="tx1"/>
                </a:solidFill>
                <a:effectLst/>
                <a:latin typeface="Arial" charset="0"/>
                <a:ea typeface="新細明體" pitchFamily="18" charset="-120"/>
                <a:cs typeface="+mn-cs"/>
              </a:rPr>
              <a:t>FAST(FIX Adapted for Streaming)</a:t>
            </a:r>
            <a:r>
              <a:rPr kumimoji="1" lang="zh-TW" altLang="en-US" sz="1200" b="0" i="0" kern="1200" dirty="0">
                <a:solidFill>
                  <a:schemeClr val="tx1"/>
                </a:solidFill>
                <a:effectLst/>
                <a:latin typeface="Arial" charset="0"/>
                <a:ea typeface="新細明體" pitchFamily="18" charset="-120"/>
                <a:cs typeface="+mn-cs"/>
              </a:rPr>
              <a:t>用來壓縮</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訊息以提升傳輸效能。</a:t>
            </a:r>
            <a:r>
              <a:rPr lang="zh-TW" altLang="en-US" sz="1050" dirty="0"/>
              <a:t/>
            </a:r>
            <a:br>
              <a:rPr lang="zh-TW" altLang="en-US" sz="1050" dirty="0"/>
            </a:b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2017/12/19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6</a:t>
            </a:fld>
            <a:endParaRPr lang="en-US" altLang="zh-TW"/>
          </a:p>
        </p:txBody>
      </p:sp>
    </p:spTree>
    <p:extLst>
      <p:ext uri="{BB962C8B-B14F-4D97-AF65-F5344CB8AC3E}">
        <p14:creationId xmlns:p14="http://schemas.microsoft.com/office/powerpoint/2010/main" val="3267892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a:t/>
            </a:r>
            <a:br>
              <a:rPr lang="zh-TW" altLang="en-US" dirty="0"/>
            </a:br>
            <a:r>
              <a:rPr kumimoji="1" lang="en-US" altLang="zh-TW" sz="1050" b="0" i="0" kern="1200" dirty="0">
                <a:solidFill>
                  <a:schemeClr val="tx1"/>
                </a:solidFill>
                <a:effectLst/>
                <a:latin typeface="Arial" charset="0"/>
                <a:ea typeface="新細明體" pitchFamily="18" charset="-120"/>
                <a:cs typeface="+mn-cs"/>
              </a:rPr>
              <a:t>FAST</a:t>
            </a:r>
            <a:r>
              <a:rPr kumimoji="1" lang="zh-TW" altLang="en-US" sz="1050" b="0" i="0" kern="1200" dirty="0">
                <a:solidFill>
                  <a:schemeClr val="tx1"/>
                </a:solidFill>
                <a:effectLst/>
                <a:latin typeface="Arial" charset="0"/>
                <a:ea typeface="新細明體" pitchFamily="18" charset="-120"/>
                <a:cs typeface="+mn-cs"/>
              </a:rPr>
              <a:t>是金融資訊交換協定有限公司</a:t>
            </a:r>
            <a:r>
              <a:rPr kumimoji="1" lang="en-US" altLang="zh-TW" sz="1050" b="0" i="0" kern="1200" dirty="0">
                <a:solidFill>
                  <a:schemeClr val="tx1"/>
                </a:solidFill>
                <a:effectLst/>
                <a:latin typeface="Arial" charset="0"/>
                <a:ea typeface="新細明體" pitchFamily="18" charset="-120"/>
                <a:cs typeface="+mn-cs"/>
              </a:rPr>
              <a:t>,</a:t>
            </a:r>
            <a:r>
              <a:rPr kumimoji="1" lang="zh-TW" altLang="en-US" sz="1050" b="0" i="0" kern="1200" dirty="0">
                <a:solidFill>
                  <a:schemeClr val="tx1"/>
                </a:solidFill>
                <a:effectLst/>
                <a:latin typeface="Arial" charset="0"/>
                <a:ea typeface="新細明體" pitchFamily="18" charset="-120"/>
                <a:cs typeface="+mn-cs"/>
              </a:rPr>
              <a:t>為了應付因程式交易（</a:t>
            </a:r>
            <a:r>
              <a:rPr kumimoji="1" lang="en-US" altLang="zh-TW" sz="1050" b="0" i="0" kern="1200" dirty="0">
                <a:solidFill>
                  <a:schemeClr val="tx1"/>
                </a:solidFill>
                <a:effectLst/>
                <a:latin typeface="Arial" charset="0"/>
                <a:ea typeface="新細明體" pitchFamily="18" charset="-120"/>
                <a:cs typeface="+mn-cs"/>
              </a:rPr>
              <a:t>algorithmic trading</a:t>
            </a:r>
            <a:r>
              <a:rPr kumimoji="1" lang="zh-TW" altLang="en-US" sz="1050" b="0" i="0" kern="1200" dirty="0">
                <a:solidFill>
                  <a:schemeClr val="tx1"/>
                </a:solidFill>
                <a:effectLst/>
                <a:latin typeface="Arial" charset="0"/>
                <a:ea typeface="新細明體" pitchFamily="18" charset="-120"/>
                <a:cs typeface="+mn-cs"/>
              </a:rPr>
              <a:t>）普遍化而導致的金融商品交易量暴增現象所設計的通訊協定兼壓縮技術。它的目標在於提供金融機構之間一個高負載量及低延遲的最佳化通訊環境。</a:t>
            </a:r>
            <a:r>
              <a:rPr kumimoji="1" lang="en-US" altLang="zh-TW" sz="1200" b="0" i="0" kern="1200" dirty="0">
                <a:solidFill>
                  <a:schemeClr val="tx1"/>
                </a:solidFill>
                <a:effectLst/>
                <a:latin typeface="Arial" charset="0"/>
                <a:ea typeface="新細明體" pitchFamily="18" charset="-120"/>
                <a:cs typeface="+mn-cs"/>
              </a:rPr>
              <a:t>2004</a:t>
            </a:r>
            <a:r>
              <a:rPr kumimoji="1" lang="zh-TW" altLang="en-US" sz="1200" b="0" i="0" kern="1200" dirty="0">
                <a:solidFill>
                  <a:schemeClr val="tx1"/>
                </a:solidFill>
                <a:effectLst/>
                <a:latin typeface="Arial" charset="0"/>
                <a:ea typeface="新細明體" pitchFamily="18" charset="-120"/>
                <a:cs typeface="+mn-cs"/>
              </a:rPr>
              <a:t>年十一月在紐約舉行的</a:t>
            </a:r>
            <a:r>
              <a:rPr kumimoji="1" lang="en-US" altLang="zh-TW" sz="1200" b="0" i="0" kern="1200" dirty="0">
                <a:solidFill>
                  <a:schemeClr val="tx1"/>
                </a:solidFill>
                <a:effectLst/>
                <a:latin typeface="Arial" charset="0"/>
                <a:ea typeface="新細明體" pitchFamily="18" charset="-120"/>
                <a:cs typeface="+mn-cs"/>
              </a:rPr>
              <a:t>FPL</a:t>
            </a:r>
            <a:r>
              <a:rPr kumimoji="1" lang="zh-TW" altLang="en-US" sz="1200" b="0" i="0" kern="1200" dirty="0">
                <a:solidFill>
                  <a:schemeClr val="tx1"/>
                </a:solidFill>
                <a:effectLst/>
                <a:latin typeface="Arial" charset="0"/>
                <a:ea typeface="新細明體" pitchFamily="18" charset="-120"/>
                <a:cs typeface="+mn-cs"/>
              </a:rPr>
              <a:t>會議中，討論到</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的</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訊息格式過於冗長，在處理上需消耗的時間遠高於傳統訊息格式。在分析金融交易資訊過程中，負責研發的小組發現此類資訊內容重覆性極高，因而設計出一套能有效移除重複內容的訊息壓縮演算規則，做為日後</a:t>
            </a:r>
            <a:r>
              <a:rPr kumimoji="1" lang="en-US" altLang="zh-TW" sz="1200" b="0" i="0" kern="1200" dirty="0">
                <a:solidFill>
                  <a:schemeClr val="tx1"/>
                </a:solidFill>
                <a:effectLst/>
                <a:latin typeface="Arial" charset="0"/>
                <a:ea typeface="新細明體" pitchFamily="18" charset="-120"/>
                <a:cs typeface="+mn-cs"/>
              </a:rPr>
              <a:t>FAST</a:t>
            </a:r>
            <a:r>
              <a:rPr kumimoji="1" lang="zh-TW" altLang="en-US" sz="1200" b="0" i="0" kern="1200" dirty="0">
                <a:solidFill>
                  <a:schemeClr val="tx1"/>
                </a:solidFill>
                <a:effectLst/>
                <a:latin typeface="Arial" charset="0"/>
                <a:ea typeface="新細明體" pitchFamily="18" charset="-120"/>
                <a:cs typeface="+mn-cs"/>
              </a:rPr>
              <a:t>協定的基礎。</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訊息格式為</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每種</a:t>
            </a:r>
            <a:r>
              <a:rPr kumimoji="1" lang="en-US" altLang="zh-TW" sz="1200" b="0" i="0" kern="1200" dirty="0">
                <a:solidFill>
                  <a:schemeClr val="tx1"/>
                </a:solidFill>
                <a:effectLst/>
                <a:latin typeface="Arial" charset="0"/>
                <a:ea typeface="新細明體" pitchFamily="18" charset="-120"/>
                <a:cs typeface="+mn-cs"/>
              </a:rPr>
              <a:t>Tag</a:t>
            </a:r>
            <a:r>
              <a:rPr kumimoji="1" lang="zh-TW" altLang="en-US" sz="1200" b="0" i="0" kern="1200" dirty="0">
                <a:solidFill>
                  <a:schemeClr val="tx1"/>
                </a:solidFill>
                <a:effectLst/>
                <a:latin typeface="Arial" charset="0"/>
                <a:ea typeface="新細明體" pitchFamily="18" charset="-120"/>
                <a:cs typeface="+mn-cs"/>
              </a:rPr>
              <a:t>是用來表示股票代號、股價、傳輸時間等等</a:t>
            </a:r>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由於這種格式下雖然可讀性很高，但是會會造成每筆資料過長而造成網路頻寬負擔增加許多，因次為了解決資料長度問題而發展出</a:t>
            </a:r>
            <a:r>
              <a:rPr kumimoji="1" lang="en-US" altLang="zh-TW" sz="1200" b="0" i="0" kern="1200" dirty="0">
                <a:solidFill>
                  <a:schemeClr val="tx1"/>
                </a:solidFill>
                <a:effectLst/>
                <a:latin typeface="Arial" charset="0"/>
                <a:ea typeface="新細明體" pitchFamily="18" charset="-120"/>
                <a:cs typeface="+mn-cs"/>
              </a:rPr>
              <a:t>FAST(FIX Adapted for Streaming)</a:t>
            </a:r>
            <a:r>
              <a:rPr kumimoji="1" lang="zh-TW" altLang="en-US" sz="1200" b="0" i="0" kern="1200" dirty="0">
                <a:solidFill>
                  <a:schemeClr val="tx1"/>
                </a:solidFill>
                <a:effectLst/>
                <a:latin typeface="Arial" charset="0"/>
                <a:ea typeface="新細明體" pitchFamily="18" charset="-120"/>
                <a:cs typeface="+mn-cs"/>
              </a:rPr>
              <a:t>用來壓縮</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訊息以提升傳輸效能。</a:t>
            </a:r>
            <a:r>
              <a:rPr lang="zh-TW" altLang="en-US" sz="1050" dirty="0"/>
              <a:t/>
            </a:r>
            <a:br>
              <a:rPr lang="zh-TW" altLang="en-US" sz="1050" dirty="0"/>
            </a:b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2017/12/19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7</a:t>
            </a:fld>
            <a:endParaRPr lang="en-US" altLang="zh-TW"/>
          </a:p>
        </p:txBody>
      </p:sp>
    </p:spTree>
    <p:extLst>
      <p:ext uri="{BB962C8B-B14F-4D97-AF65-F5344CB8AC3E}">
        <p14:creationId xmlns:p14="http://schemas.microsoft.com/office/powerpoint/2010/main" val="28207844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a:t/>
            </a:r>
            <a:br>
              <a:rPr lang="zh-TW" altLang="en-US" dirty="0"/>
            </a:br>
            <a:r>
              <a:rPr kumimoji="1" lang="en-US" altLang="zh-TW" sz="1050" b="0" i="0" kern="1200" dirty="0">
                <a:solidFill>
                  <a:schemeClr val="tx1"/>
                </a:solidFill>
                <a:effectLst/>
                <a:latin typeface="Arial" charset="0"/>
                <a:ea typeface="新細明體" pitchFamily="18" charset="-120"/>
                <a:cs typeface="+mn-cs"/>
              </a:rPr>
              <a:t>FAST</a:t>
            </a:r>
            <a:r>
              <a:rPr kumimoji="1" lang="zh-TW" altLang="en-US" sz="1050" b="0" i="0" kern="1200" dirty="0">
                <a:solidFill>
                  <a:schemeClr val="tx1"/>
                </a:solidFill>
                <a:effectLst/>
                <a:latin typeface="Arial" charset="0"/>
                <a:ea typeface="新細明體" pitchFamily="18" charset="-120"/>
                <a:cs typeface="+mn-cs"/>
              </a:rPr>
              <a:t>是金融資訊交換協定有限公司</a:t>
            </a:r>
            <a:r>
              <a:rPr kumimoji="1" lang="en-US" altLang="zh-TW" sz="1050" b="0" i="0" kern="1200" dirty="0">
                <a:solidFill>
                  <a:schemeClr val="tx1"/>
                </a:solidFill>
                <a:effectLst/>
                <a:latin typeface="Arial" charset="0"/>
                <a:ea typeface="新細明體" pitchFamily="18" charset="-120"/>
                <a:cs typeface="+mn-cs"/>
              </a:rPr>
              <a:t>,</a:t>
            </a:r>
            <a:r>
              <a:rPr kumimoji="1" lang="zh-TW" altLang="en-US" sz="1050" b="0" i="0" kern="1200" dirty="0">
                <a:solidFill>
                  <a:schemeClr val="tx1"/>
                </a:solidFill>
                <a:effectLst/>
                <a:latin typeface="Arial" charset="0"/>
                <a:ea typeface="新細明體" pitchFamily="18" charset="-120"/>
                <a:cs typeface="+mn-cs"/>
              </a:rPr>
              <a:t>為了應付因程式交易（</a:t>
            </a:r>
            <a:r>
              <a:rPr kumimoji="1" lang="en-US" altLang="zh-TW" sz="1050" b="0" i="0" kern="1200" dirty="0">
                <a:solidFill>
                  <a:schemeClr val="tx1"/>
                </a:solidFill>
                <a:effectLst/>
                <a:latin typeface="Arial" charset="0"/>
                <a:ea typeface="新細明體" pitchFamily="18" charset="-120"/>
                <a:cs typeface="+mn-cs"/>
              </a:rPr>
              <a:t>algorithmic trading</a:t>
            </a:r>
            <a:r>
              <a:rPr kumimoji="1" lang="zh-TW" altLang="en-US" sz="1050" b="0" i="0" kern="1200" dirty="0">
                <a:solidFill>
                  <a:schemeClr val="tx1"/>
                </a:solidFill>
                <a:effectLst/>
                <a:latin typeface="Arial" charset="0"/>
                <a:ea typeface="新細明體" pitchFamily="18" charset="-120"/>
                <a:cs typeface="+mn-cs"/>
              </a:rPr>
              <a:t>）普遍化而導致的金融商品交易量暴增現象所設計的通訊協定兼壓縮技術。它的目標在於提供金融機構之間一個高負載量及低延遲的最佳化通訊環境。</a:t>
            </a:r>
            <a:r>
              <a:rPr kumimoji="1" lang="en-US" altLang="zh-TW" sz="1200" b="0" i="0" kern="1200" dirty="0">
                <a:solidFill>
                  <a:schemeClr val="tx1"/>
                </a:solidFill>
                <a:effectLst/>
                <a:latin typeface="Arial" charset="0"/>
                <a:ea typeface="新細明體" pitchFamily="18" charset="-120"/>
                <a:cs typeface="+mn-cs"/>
              </a:rPr>
              <a:t>2004</a:t>
            </a:r>
            <a:r>
              <a:rPr kumimoji="1" lang="zh-TW" altLang="en-US" sz="1200" b="0" i="0" kern="1200" dirty="0">
                <a:solidFill>
                  <a:schemeClr val="tx1"/>
                </a:solidFill>
                <a:effectLst/>
                <a:latin typeface="Arial" charset="0"/>
                <a:ea typeface="新細明體" pitchFamily="18" charset="-120"/>
                <a:cs typeface="+mn-cs"/>
              </a:rPr>
              <a:t>年十一月在紐約舉行的</a:t>
            </a:r>
            <a:r>
              <a:rPr kumimoji="1" lang="en-US" altLang="zh-TW" sz="1200" b="0" i="0" kern="1200" dirty="0">
                <a:solidFill>
                  <a:schemeClr val="tx1"/>
                </a:solidFill>
                <a:effectLst/>
                <a:latin typeface="Arial" charset="0"/>
                <a:ea typeface="新細明體" pitchFamily="18" charset="-120"/>
                <a:cs typeface="+mn-cs"/>
              </a:rPr>
              <a:t>FPL</a:t>
            </a:r>
            <a:r>
              <a:rPr kumimoji="1" lang="zh-TW" altLang="en-US" sz="1200" b="0" i="0" kern="1200" dirty="0">
                <a:solidFill>
                  <a:schemeClr val="tx1"/>
                </a:solidFill>
                <a:effectLst/>
                <a:latin typeface="Arial" charset="0"/>
                <a:ea typeface="新細明體" pitchFamily="18" charset="-120"/>
                <a:cs typeface="+mn-cs"/>
              </a:rPr>
              <a:t>會議中，討論到</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的</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訊息格式過於冗長，在處理上需消耗的時間遠高於傳統訊息格式。在分析金融交易資訊過程中，負責研發的小組發現此類資訊內容重覆性極高，因而設計出一套能有效移除重複內容的訊息壓縮演算規則，做為日後</a:t>
            </a:r>
            <a:r>
              <a:rPr kumimoji="1" lang="en-US" altLang="zh-TW" sz="1200" b="0" i="0" kern="1200" dirty="0">
                <a:solidFill>
                  <a:schemeClr val="tx1"/>
                </a:solidFill>
                <a:effectLst/>
                <a:latin typeface="Arial" charset="0"/>
                <a:ea typeface="新細明體" pitchFamily="18" charset="-120"/>
                <a:cs typeface="+mn-cs"/>
              </a:rPr>
              <a:t>FAST</a:t>
            </a:r>
            <a:r>
              <a:rPr kumimoji="1" lang="zh-TW" altLang="en-US" sz="1200" b="0" i="0" kern="1200" dirty="0">
                <a:solidFill>
                  <a:schemeClr val="tx1"/>
                </a:solidFill>
                <a:effectLst/>
                <a:latin typeface="Arial" charset="0"/>
                <a:ea typeface="新細明體" pitchFamily="18" charset="-120"/>
                <a:cs typeface="+mn-cs"/>
              </a:rPr>
              <a:t>協定的基礎。</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訊息格式為</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每種</a:t>
            </a:r>
            <a:r>
              <a:rPr kumimoji="1" lang="en-US" altLang="zh-TW" sz="1200" b="0" i="0" kern="1200" dirty="0">
                <a:solidFill>
                  <a:schemeClr val="tx1"/>
                </a:solidFill>
                <a:effectLst/>
                <a:latin typeface="Arial" charset="0"/>
                <a:ea typeface="新細明體" pitchFamily="18" charset="-120"/>
                <a:cs typeface="+mn-cs"/>
              </a:rPr>
              <a:t>Tag</a:t>
            </a:r>
            <a:r>
              <a:rPr kumimoji="1" lang="zh-TW" altLang="en-US" sz="1200" b="0" i="0" kern="1200" dirty="0">
                <a:solidFill>
                  <a:schemeClr val="tx1"/>
                </a:solidFill>
                <a:effectLst/>
                <a:latin typeface="Arial" charset="0"/>
                <a:ea typeface="新細明體" pitchFamily="18" charset="-120"/>
                <a:cs typeface="+mn-cs"/>
              </a:rPr>
              <a:t>是用來表示股票代號、股價、傳輸時間等等</a:t>
            </a:r>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由於這種格式下雖然可讀性很高，但是會會造成每筆資料過長而造成網路頻寬負擔增加許多，因次為了解決資料長度問題而發展出</a:t>
            </a:r>
            <a:r>
              <a:rPr kumimoji="1" lang="en-US" altLang="zh-TW" sz="1200" b="0" i="0" kern="1200" dirty="0">
                <a:solidFill>
                  <a:schemeClr val="tx1"/>
                </a:solidFill>
                <a:effectLst/>
                <a:latin typeface="Arial" charset="0"/>
                <a:ea typeface="新細明體" pitchFamily="18" charset="-120"/>
                <a:cs typeface="+mn-cs"/>
              </a:rPr>
              <a:t>FAST(FIX Adapted for Streaming)</a:t>
            </a:r>
            <a:r>
              <a:rPr kumimoji="1" lang="zh-TW" altLang="en-US" sz="1200" b="0" i="0" kern="1200" dirty="0">
                <a:solidFill>
                  <a:schemeClr val="tx1"/>
                </a:solidFill>
                <a:effectLst/>
                <a:latin typeface="Arial" charset="0"/>
                <a:ea typeface="新細明體" pitchFamily="18" charset="-120"/>
                <a:cs typeface="+mn-cs"/>
              </a:rPr>
              <a:t>用來壓縮</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訊息以提升傳輸效能。</a:t>
            </a:r>
            <a:r>
              <a:rPr lang="zh-TW" altLang="en-US" sz="1050" dirty="0"/>
              <a:t/>
            </a:r>
            <a:br>
              <a:rPr lang="zh-TW" altLang="en-US" sz="1050" dirty="0"/>
            </a:b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2017/12/19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8</a:t>
            </a:fld>
            <a:endParaRPr lang="en-US" altLang="zh-TW"/>
          </a:p>
        </p:txBody>
      </p:sp>
    </p:spTree>
    <p:extLst>
      <p:ext uri="{BB962C8B-B14F-4D97-AF65-F5344CB8AC3E}">
        <p14:creationId xmlns:p14="http://schemas.microsoft.com/office/powerpoint/2010/main" val="24680157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dirty="0"/>
              <a:t/>
            </a:r>
            <a:br>
              <a:rPr lang="zh-TW" altLang="en-US" dirty="0"/>
            </a:br>
            <a:r>
              <a:rPr kumimoji="1" lang="en-US" altLang="zh-TW" sz="1050" b="0" i="0" kern="1200" dirty="0">
                <a:solidFill>
                  <a:schemeClr val="tx1"/>
                </a:solidFill>
                <a:effectLst/>
                <a:latin typeface="Arial" charset="0"/>
                <a:ea typeface="新細明體" pitchFamily="18" charset="-120"/>
                <a:cs typeface="+mn-cs"/>
              </a:rPr>
              <a:t>FAST</a:t>
            </a:r>
            <a:r>
              <a:rPr kumimoji="1" lang="zh-TW" altLang="en-US" sz="1050" b="0" i="0" kern="1200" dirty="0">
                <a:solidFill>
                  <a:schemeClr val="tx1"/>
                </a:solidFill>
                <a:effectLst/>
                <a:latin typeface="Arial" charset="0"/>
                <a:ea typeface="新細明體" pitchFamily="18" charset="-120"/>
                <a:cs typeface="+mn-cs"/>
              </a:rPr>
              <a:t>是金融資訊交換協定有限公司</a:t>
            </a:r>
            <a:r>
              <a:rPr kumimoji="1" lang="en-US" altLang="zh-TW" sz="1050" b="0" i="0" kern="1200" dirty="0">
                <a:solidFill>
                  <a:schemeClr val="tx1"/>
                </a:solidFill>
                <a:effectLst/>
                <a:latin typeface="Arial" charset="0"/>
                <a:ea typeface="新細明體" pitchFamily="18" charset="-120"/>
                <a:cs typeface="+mn-cs"/>
              </a:rPr>
              <a:t>,</a:t>
            </a:r>
            <a:r>
              <a:rPr kumimoji="1" lang="zh-TW" altLang="en-US" sz="1050" b="0" i="0" kern="1200" dirty="0">
                <a:solidFill>
                  <a:schemeClr val="tx1"/>
                </a:solidFill>
                <a:effectLst/>
                <a:latin typeface="Arial" charset="0"/>
                <a:ea typeface="新細明體" pitchFamily="18" charset="-120"/>
                <a:cs typeface="+mn-cs"/>
              </a:rPr>
              <a:t>為了應付因程式交易（</a:t>
            </a:r>
            <a:r>
              <a:rPr kumimoji="1" lang="en-US" altLang="zh-TW" sz="1050" b="0" i="0" kern="1200" dirty="0">
                <a:solidFill>
                  <a:schemeClr val="tx1"/>
                </a:solidFill>
                <a:effectLst/>
                <a:latin typeface="Arial" charset="0"/>
                <a:ea typeface="新細明體" pitchFamily="18" charset="-120"/>
                <a:cs typeface="+mn-cs"/>
              </a:rPr>
              <a:t>algorithmic trading</a:t>
            </a:r>
            <a:r>
              <a:rPr kumimoji="1" lang="zh-TW" altLang="en-US" sz="1050" b="0" i="0" kern="1200" dirty="0">
                <a:solidFill>
                  <a:schemeClr val="tx1"/>
                </a:solidFill>
                <a:effectLst/>
                <a:latin typeface="Arial" charset="0"/>
                <a:ea typeface="新細明體" pitchFamily="18" charset="-120"/>
                <a:cs typeface="+mn-cs"/>
              </a:rPr>
              <a:t>）普遍化而導致的金融商品交易量暴增現象所設計的通訊協定兼壓縮技術。它的目標在於提供金融機構之間一個高負載量及低延遲的最佳化通訊環境。</a:t>
            </a:r>
            <a:r>
              <a:rPr kumimoji="1" lang="en-US" altLang="zh-TW" sz="1200" b="0" i="0" kern="1200" dirty="0">
                <a:solidFill>
                  <a:schemeClr val="tx1"/>
                </a:solidFill>
                <a:effectLst/>
                <a:latin typeface="Arial" charset="0"/>
                <a:ea typeface="新細明體" pitchFamily="18" charset="-120"/>
                <a:cs typeface="+mn-cs"/>
              </a:rPr>
              <a:t>2004</a:t>
            </a:r>
            <a:r>
              <a:rPr kumimoji="1" lang="zh-TW" altLang="en-US" sz="1200" b="0" i="0" kern="1200" dirty="0">
                <a:solidFill>
                  <a:schemeClr val="tx1"/>
                </a:solidFill>
                <a:effectLst/>
                <a:latin typeface="Arial" charset="0"/>
                <a:ea typeface="新細明體" pitchFamily="18" charset="-120"/>
                <a:cs typeface="+mn-cs"/>
              </a:rPr>
              <a:t>年十一月在紐約舉行的</a:t>
            </a:r>
            <a:r>
              <a:rPr kumimoji="1" lang="en-US" altLang="zh-TW" sz="1200" b="0" i="0" kern="1200" dirty="0">
                <a:solidFill>
                  <a:schemeClr val="tx1"/>
                </a:solidFill>
                <a:effectLst/>
                <a:latin typeface="Arial" charset="0"/>
                <a:ea typeface="新細明體" pitchFamily="18" charset="-120"/>
                <a:cs typeface="+mn-cs"/>
              </a:rPr>
              <a:t>FPL</a:t>
            </a:r>
            <a:r>
              <a:rPr kumimoji="1" lang="zh-TW" altLang="en-US" sz="1200" b="0" i="0" kern="1200" dirty="0">
                <a:solidFill>
                  <a:schemeClr val="tx1"/>
                </a:solidFill>
                <a:effectLst/>
                <a:latin typeface="Arial" charset="0"/>
                <a:ea typeface="新細明體" pitchFamily="18" charset="-120"/>
                <a:cs typeface="+mn-cs"/>
              </a:rPr>
              <a:t>會議中，討論到</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的</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訊息格式過於冗長，在處理上需消耗的時間遠高於傳統訊息格式。在分析金融交易資訊過程中，負責研發的小組發現此類資訊內容重覆性極高，因而設計出一套能有效移除重複內容的訊息壓縮演算規則，做為日後</a:t>
            </a:r>
            <a:r>
              <a:rPr kumimoji="1" lang="en-US" altLang="zh-TW" sz="1200" b="0" i="0" kern="1200" dirty="0">
                <a:solidFill>
                  <a:schemeClr val="tx1"/>
                </a:solidFill>
                <a:effectLst/>
                <a:latin typeface="Arial" charset="0"/>
                <a:ea typeface="新細明體" pitchFamily="18" charset="-120"/>
                <a:cs typeface="+mn-cs"/>
              </a:rPr>
              <a:t>FAST</a:t>
            </a:r>
            <a:r>
              <a:rPr kumimoji="1" lang="zh-TW" altLang="en-US" sz="1200" b="0" i="0" kern="1200" dirty="0">
                <a:solidFill>
                  <a:schemeClr val="tx1"/>
                </a:solidFill>
                <a:effectLst/>
                <a:latin typeface="Arial" charset="0"/>
                <a:ea typeface="新細明體" pitchFamily="18" charset="-120"/>
                <a:cs typeface="+mn-cs"/>
              </a:rPr>
              <a:t>協定的基礎。</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訊息格式為</a:t>
            </a:r>
            <a:r>
              <a:rPr kumimoji="1" lang="en-US" altLang="zh-TW" sz="1200" b="0" i="0" kern="1200" dirty="0">
                <a:solidFill>
                  <a:schemeClr val="tx1"/>
                </a:solidFill>
                <a:effectLst/>
                <a:latin typeface="Arial" charset="0"/>
                <a:ea typeface="新細明體" pitchFamily="18" charset="-120"/>
                <a:cs typeface="+mn-cs"/>
              </a:rPr>
              <a:t>Tag=Value</a:t>
            </a:r>
            <a:r>
              <a:rPr kumimoji="1" lang="zh-TW" altLang="en-US" sz="1200" b="0" i="0" kern="1200" dirty="0">
                <a:solidFill>
                  <a:schemeClr val="tx1"/>
                </a:solidFill>
                <a:effectLst/>
                <a:latin typeface="Arial" charset="0"/>
                <a:ea typeface="新細明體" pitchFamily="18" charset="-120"/>
                <a:cs typeface="+mn-cs"/>
              </a:rPr>
              <a:t>每種</a:t>
            </a:r>
            <a:r>
              <a:rPr kumimoji="1" lang="en-US" altLang="zh-TW" sz="1200" b="0" i="0" kern="1200" dirty="0">
                <a:solidFill>
                  <a:schemeClr val="tx1"/>
                </a:solidFill>
                <a:effectLst/>
                <a:latin typeface="Arial" charset="0"/>
                <a:ea typeface="新細明體" pitchFamily="18" charset="-120"/>
                <a:cs typeface="+mn-cs"/>
              </a:rPr>
              <a:t>Tag</a:t>
            </a:r>
            <a:r>
              <a:rPr kumimoji="1" lang="zh-TW" altLang="en-US" sz="1200" b="0" i="0" kern="1200" dirty="0">
                <a:solidFill>
                  <a:schemeClr val="tx1"/>
                </a:solidFill>
                <a:effectLst/>
                <a:latin typeface="Arial" charset="0"/>
                <a:ea typeface="新細明體" pitchFamily="18" charset="-120"/>
                <a:cs typeface="+mn-cs"/>
              </a:rPr>
              <a:t>是用來表示股票代號、股價、傳輸時間等等</a:t>
            </a:r>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由於這種格式下雖然可讀性很高，但是會會造成每筆資料過長而造成網路頻寬負擔增加許多，因次為了解決資料長度問題而發展出</a:t>
            </a:r>
            <a:r>
              <a:rPr kumimoji="1" lang="en-US" altLang="zh-TW" sz="1200" b="0" i="0" kern="1200" dirty="0">
                <a:solidFill>
                  <a:schemeClr val="tx1"/>
                </a:solidFill>
                <a:effectLst/>
                <a:latin typeface="Arial" charset="0"/>
                <a:ea typeface="新細明體" pitchFamily="18" charset="-120"/>
                <a:cs typeface="+mn-cs"/>
              </a:rPr>
              <a:t>FAST(FIX Adapted for Streaming)</a:t>
            </a:r>
            <a:r>
              <a:rPr kumimoji="1" lang="zh-TW" altLang="en-US" sz="1200" b="0" i="0" kern="1200" dirty="0">
                <a:solidFill>
                  <a:schemeClr val="tx1"/>
                </a:solidFill>
                <a:effectLst/>
                <a:latin typeface="Arial" charset="0"/>
                <a:ea typeface="新細明體" pitchFamily="18" charset="-120"/>
                <a:cs typeface="+mn-cs"/>
              </a:rPr>
              <a:t>用來壓縮</a:t>
            </a:r>
            <a:r>
              <a:rPr kumimoji="1" lang="en-US" altLang="zh-TW" sz="1200" b="0" i="0" kern="1200" dirty="0">
                <a:solidFill>
                  <a:schemeClr val="tx1"/>
                </a:solidFill>
                <a:effectLst/>
                <a:latin typeface="Arial" charset="0"/>
                <a:ea typeface="新細明體" pitchFamily="18" charset="-120"/>
                <a:cs typeface="+mn-cs"/>
              </a:rPr>
              <a:t>FIX</a:t>
            </a:r>
            <a:r>
              <a:rPr kumimoji="1" lang="zh-TW" altLang="en-US" sz="1200" b="0" i="0" kern="1200" dirty="0">
                <a:solidFill>
                  <a:schemeClr val="tx1"/>
                </a:solidFill>
                <a:effectLst/>
                <a:latin typeface="Arial" charset="0"/>
                <a:ea typeface="新細明體" pitchFamily="18" charset="-120"/>
                <a:cs typeface="+mn-cs"/>
              </a:rPr>
              <a:t>訊息以提升傳輸效能。</a:t>
            </a:r>
            <a:r>
              <a:rPr lang="zh-TW" altLang="en-US" sz="1050" dirty="0"/>
              <a:t/>
            </a:r>
            <a:br>
              <a:rPr lang="zh-TW" altLang="en-US" sz="1050" dirty="0"/>
            </a:br>
            <a:endParaRPr lang="en-US" altLang="zh-TW" sz="1050" baseline="0" dirty="0"/>
          </a:p>
        </p:txBody>
      </p:sp>
      <p:sp>
        <p:nvSpPr>
          <p:cNvPr id="4" name="日期版面配置區 3"/>
          <p:cNvSpPr>
            <a:spLocks noGrp="1"/>
          </p:cNvSpPr>
          <p:nvPr>
            <p:ph type="dt" idx="10"/>
          </p:nvPr>
        </p:nvSpPr>
        <p:spPr/>
        <p:txBody>
          <a:bodyPr/>
          <a:lstStyle/>
          <a:p>
            <a:pPr>
              <a:defRPr/>
            </a:pPr>
            <a:fld id="{1A6046BC-7915-4621-A9FA-A35EE5AFFA92}" type="datetime1">
              <a:rPr lang="zh-TW" altLang="en-US" smtClean="0"/>
              <a:pPr>
                <a:defRPr/>
              </a:pPr>
              <a:t>2017/12/19</a:t>
            </a:fld>
            <a:endParaRPr lang="en-US" altLang="zh-TW"/>
          </a:p>
        </p:txBody>
      </p:sp>
      <p:sp>
        <p:nvSpPr>
          <p:cNvPr id="5" name="頁尾版面配置區 4"/>
          <p:cNvSpPr>
            <a:spLocks noGrp="1"/>
          </p:cNvSpPr>
          <p:nvPr>
            <p:ph type="ftr" sz="quarter" idx="11"/>
          </p:nvPr>
        </p:nvSpPr>
        <p:spPr/>
        <p:txBody>
          <a:bodyPr/>
          <a:lstStyle/>
          <a:p>
            <a:pPr>
              <a:defRPr/>
            </a:pPr>
            <a:r>
              <a:rPr lang="en-US" altLang="zh-TW"/>
              <a:t>CSIE CIAL Lab</a:t>
            </a:r>
          </a:p>
        </p:txBody>
      </p:sp>
      <p:sp>
        <p:nvSpPr>
          <p:cNvPr id="6" name="投影片編號版面配置區 5"/>
          <p:cNvSpPr>
            <a:spLocks noGrp="1"/>
          </p:cNvSpPr>
          <p:nvPr>
            <p:ph type="sldNum" sz="quarter" idx="12"/>
          </p:nvPr>
        </p:nvSpPr>
        <p:spPr/>
        <p:txBody>
          <a:bodyPr/>
          <a:lstStyle/>
          <a:p>
            <a:pPr>
              <a:defRPr/>
            </a:pPr>
            <a:fld id="{9D3617EA-A6CF-4558-AC15-02924CA09645}" type="slidenum">
              <a:rPr lang="en-US" altLang="zh-TW" smtClean="0"/>
              <a:pPr>
                <a:defRPr/>
              </a:pPr>
              <a:t>9</a:t>
            </a:fld>
            <a:endParaRPr lang="en-US" altLang="zh-TW"/>
          </a:p>
        </p:txBody>
      </p:sp>
    </p:spTree>
    <p:extLst>
      <p:ext uri="{BB962C8B-B14F-4D97-AF65-F5344CB8AC3E}">
        <p14:creationId xmlns:p14="http://schemas.microsoft.com/office/powerpoint/2010/main" val="4251025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AutoShape 2"/>
          <p:cNvSpPr>
            <a:spLocks noChangeArrowheads="1"/>
          </p:cNvSpPr>
          <p:nvPr/>
        </p:nvSpPr>
        <p:spPr bwMode="auto">
          <a:xfrm>
            <a:off x="304800" y="381000"/>
            <a:ext cx="11582400" cy="5638800"/>
          </a:xfrm>
          <a:prstGeom prst="roundRect">
            <a:avLst>
              <a:gd name="adj" fmla="val 7912"/>
            </a:avLst>
          </a:prstGeom>
          <a:solidFill>
            <a:schemeClr val="folHlink"/>
          </a:solidFill>
          <a:ln w="9525">
            <a:noFill/>
            <a:round/>
            <a:headEnd/>
            <a:tailEnd/>
          </a:ln>
          <a:effectLst/>
        </p:spPr>
        <p:txBody>
          <a:bodyPr wrap="none" anchor="ctr"/>
          <a:lstStyle/>
          <a:p>
            <a:pPr algn="ctr" fontAlgn="base">
              <a:spcBef>
                <a:spcPct val="0"/>
              </a:spcBef>
              <a:spcAft>
                <a:spcPct val="0"/>
              </a:spcAft>
              <a:defRPr/>
            </a:pPr>
            <a:endParaRPr lang="zh-TW" altLang="zh-TW" sz="2400">
              <a:solidFill>
                <a:srgbClr val="000000"/>
              </a:solidFill>
              <a:latin typeface="Times New Roman" pitchFamily="18" charset="0"/>
            </a:endParaRPr>
          </a:p>
        </p:txBody>
      </p:sp>
      <p:sp>
        <p:nvSpPr>
          <p:cNvPr id="5" name="AutoShape 3"/>
          <p:cNvSpPr>
            <a:spLocks noChangeArrowheads="1"/>
          </p:cNvSpPr>
          <p:nvPr/>
        </p:nvSpPr>
        <p:spPr bwMode="white">
          <a:xfrm>
            <a:off x="436035" y="488950"/>
            <a:ext cx="11247967" cy="4768850"/>
          </a:xfrm>
          <a:prstGeom prst="roundRect">
            <a:avLst>
              <a:gd name="adj" fmla="val 7310"/>
            </a:avLst>
          </a:prstGeom>
          <a:solidFill>
            <a:schemeClr val="bg1"/>
          </a:solidFill>
          <a:ln w="9525">
            <a:noFill/>
            <a:round/>
            <a:headEnd/>
            <a:tailEnd/>
          </a:ln>
          <a:effectLst/>
        </p:spPr>
        <p:txBody>
          <a:bodyPr wrap="none" anchor="ctr"/>
          <a:lstStyle/>
          <a:p>
            <a:pPr algn="ctr" fontAlgn="base">
              <a:spcBef>
                <a:spcPct val="0"/>
              </a:spcBef>
              <a:spcAft>
                <a:spcPct val="0"/>
              </a:spcAft>
              <a:defRPr/>
            </a:pPr>
            <a:endParaRPr lang="zh-TW" altLang="zh-TW" sz="2400">
              <a:solidFill>
                <a:srgbClr val="000000"/>
              </a:solidFill>
              <a:latin typeface="Times New Roman" pitchFamily="18" charset="0"/>
            </a:endParaRPr>
          </a:p>
        </p:txBody>
      </p:sp>
      <p:sp>
        <p:nvSpPr>
          <p:cNvPr id="6" name="AutoShape 4"/>
          <p:cNvSpPr>
            <a:spLocks noChangeArrowheads="1"/>
          </p:cNvSpPr>
          <p:nvPr/>
        </p:nvSpPr>
        <p:spPr bwMode="blackWhite">
          <a:xfrm>
            <a:off x="1828800" y="3338513"/>
            <a:ext cx="85344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fontAlgn="base">
              <a:spcBef>
                <a:spcPct val="0"/>
              </a:spcBef>
              <a:spcAft>
                <a:spcPct val="0"/>
              </a:spcAft>
              <a:defRPr/>
            </a:pPr>
            <a:endParaRPr lang="zh-TW" altLang="zh-TW" sz="1800">
              <a:solidFill>
                <a:srgbClr val="000000"/>
              </a:solidFill>
            </a:endParaRPr>
          </a:p>
        </p:txBody>
      </p:sp>
      <p:sp>
        <p:nvSpPr>
          <p:cNvPr id="100357" name="Rectangle 5"/>
          <p:cNvSpPr>
            <a:spLocks noGrp="1" noChangeArrowheads="1"/>
          </p:cNvSpPr>
          <p:nvPr>
            <p:ph type="ctrTitle"/>
          </p:nvPr>
        </p:nvSpPr>
        <p:spPr>
          <a:xfrm>
            <a:off x="914400" y="857250"/>
            <a:ext cx="10363200" cy="2266950"/>
          </a:xfrm>
        </p:spPr>
        <p:txBody>
          <a:bodyPr anchor="ctr" anchorCtr="1"/>
          <a:lstStyle>
            <a:lvl1pPr algn="ctr">
              <a:defRPr sz="4100" i="1"/>
            </a:lvl1pPr>
          </a:lstStyle>
          <a:p>
            <a:r>
              <a:rPr lang="zh-TW" altLang="en-US"/>
              <a:t>按一下以編輯母片標題樣式</a:t>
            </a:r>
          </a:p>
        </p:txBody>
      </p:sp>
      <p:sp>
        <p:nvSpPr>
          <p:cNvPr id="100358" name="Rectangle 6"/>
          <p:cNvSpPr>
            <a:spLocks noGrp="1" noChangeArrowheads="1"/>
          </p:cNvSpPr>
          <p:nvPr>
            <p:ph type="subTitle" idx="1"/>
          </p:nvPr>
        </p:nvSpPr>
        <p:spPr>
          <a:xfrm>
            <a:off x="2336800" y="3567113"/>
            <a:ext cx="7213600" cy="1905000"/>
          </a:xfrm>
        </p:spPr>
        <p:txBody>
          <a:bodyPr anchor="ctr"/>
          <a:lstStyle>
            <a:lvl1pPr marL="0" indent="0" algn="ctr">
              <a:buFont typeface="Wingdings" pitchFamily="2" charset="2"/>
              <a:buNone/>
              <a:defRPr sz="3300"/>
            </a:lvl1pPr>
          </a:lstStyle>
          <a:p>
            <a:r>
              <a:rPr lang="zh-TW" altLang="en-US"/>
              <a:t>按一下以編輯母片副標題樣式</a:t>
            </a:r>
          </a:p>
        </p:txBody>
      </p:sp>
      <p:sp>
        <p:nvSpPr>
          <p:cNvPr id="7" name="Rectangle 7"/>
          <p:cNvSpPr>
            <a:spLocks noGrp="1" noChangeArrowheads="1"/>
          </p:cNvSpPr>
          <p:nvPr>
            <p:ph type="dt" sz="half" idx="10"/>
          </p:nvPr>
        </p:nvSpPr>
        <p:spPr/>
        <p:txBody>
          <a:bodyPr/>
          <a:lstStyle>
            <a:lvl1pPr>
              <a:defRPr/>
            </a:lvl1pPr>
          </a:lstStyle>
          <a:p>
            <a:pPr>
              <a:defRPr/>
            </a:pPr>
            <a:fld id="{0049C1BB-CC7F-46DA-99A5-D098110A1986}" type="datetime1">
              <a:rPr lang="zh-TW" altLang="en-US" smtClean="0">
                <a:solidFill>
                  <a:srgbClr val="000000"/>
                </a:solidFill>
              </a:rPr>
              <a:pPr>
                <a:defRPr/>
              </a:pPr>
              <a:t>2017/12/19</a:t>
            </a:fld>
            <a:endParaRPr lang="en-US" altLang="zh-TW">
              <a:solidFill>
                <a:srgbClr val="000000"/>
              </a:solidFill>
            </a:endParaRPr>
          </a:p>
        </p:txBody>
      </p:sp>
      <p:sp>
        <p:nvSpPr>
          <p:cNvPr id="8" name="Rectangle 8"/>
          <p:cNvSpPr>
            <a:spLocks noGrp="1" noChangeArrowheads="1"/>
          </p:cNvSpPr>
          <p:nvPr>
            <p:ph type="ftr" sz="quarter" idx="11"/>
          </p:nvPr>
        </p:nvSpPr>
        <p:spPr>
          <a:xfrm>
            <a:off x="3790953" y="6308725"/>
            <a:ext cx="5378449" cy="457200"/>
          </a:xfrm>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9" name="Rectangle 9"/>
          <p:cNvSpPr>
            <a:spLocks noGrp="1" noChangeArrowheads="1"/>
          </p:cNvSpPr>
          <p:nvPr>
            <p:ph type="sldNum" sz="quarter" idx="12"/>
          </p:nvPr>
        </p:nvSpPr>
        <p:spPr/>
        <p:txBody>
          <a:bodyPr/>
          <a:lstStyle>
            <a:lvl1pPr>
              <a:defRPr/>
            </a:lvl1pPr>
          </a:lstStyle>
          <a:p>
            <a:pPr>
              <a:defRPr/>
            </a:pPr>
            <a:fld id="{0BCB51B4-183E-4E10-982A-F8ADEB5677EF}"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550955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8C642492-EE79-40F6-99D3-4F021E9C22AE}" type="datetime1">
              <a:rPr lang="zh-TW" altLang="en-US" smtClean="0">
                <a:solidFill>
                  <a:srgbClr val="000000"/>
                </a:solidFill>
              </a:rPr>
              <a:pPr>
                <a:defRPr/>
              </a:pPr>
              <a:t>2017/12/19</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2B5E40B2-F2AD-41DE-B708-423A882E3E68}"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107099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12200" y="549277"/>
            <a:ext cx="2565401" cy="53943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1016001" y="549277"/>
            <a:ext cx="7493001" cy="53943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fld id="{C37EBE28-ED62-4873-9AC6-4FE5350B9595}" type="datetime1">
              <a:rPr lang="zh-TW" altLang="en-US" smtClean="0">
                <a:solidFill>
                  <a:srgbClr val="000000"/>
                </a:solidFill>
              </a:rPr>
              <a:pPr>
                <a:defRPr/>
              </a:pPr>
              <a:t>2017/12/19</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0DC5751B-C4D5-439A-9FDB-E9D5E174AEED}"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982180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1016000" y="549276"/>
            <a:ext cx="10261600" cy="592138"/>
          </a:xfrm>
        </p:spPr>
        <p:txBody>
          <a:bodyPr/>
          <a:lstStyle/>
          <a:p>
            <a:r>
              <a:rPr lang="zh-TW" altLang="en-US"/>
              <a:t>按一下以編輯母片標題樣式</a:t>
            </a:r>
          </a:p>
        </p:txBody>
      </p:sp>
      <p:sp>
        <p:nvSpPr>
          <p:cNvPr id="3" name="文字版面配置區 2"/>
          <p:cNvSpPr>
            <a:spLocks noGrp="1"/>
          </p:cNvSpPr>
          <p:nvPr>
            <p:ph type="body" sz="half" idx="1"/>
          </p:nvPr>
        </p:nvSpPr>
        <p:spPr>
          <a:xfrm>
            <a:off x="1016001" y="1412877"/>
            <a:ext cx="5029200" cy="453072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248401" y="1412877"/>
            <a:ext cx="5029200" cy="453072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fld id="{19E0BB31-B9B3-4B9B-9B91-1546B443FD92}" type="datetime1">
              <a:rPr lang="zh-TW" altLang="en-US" smtClean="0">
                <a:solidFill>
                  <a:srgbClr val="000000"/>
                </a:solidFill>
              </a:rPr>
              <a:pPr>
                <a:defRPr/>
              </a:pPr>
              <a:t>2017/12/19</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63BC4CF7-5A6C-4E33-AF9B-9B794BC35C5D}"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428107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1016000" y="549276"/>
            <a:ext cx="10261600" cy="592138"/>
          </a:xfrm>
        </p:spPr>
        <p:txBody>
          <a:bodyPr/>
          <a:lstStyle/>
          <a:p>
            <a:r>
              <a:rPr lang="zh-TW" altLang="en-US"/>
              <a:t>按一下以編輯母片標題樣式</a:t>
            </a:r>
          </a:p>
        </p:txBody>
      </p:sp>
      <p:sp>
        <p:nvSpPr>
          <p:cNvPr id="3" name="表格版面配置區 2"/>
          <p:cNvSpPr>
            <a:spLocks noGrp="1"/>
          </p:cNvSpPr>
          <p:nvPr>
            <p:ph type="tbl" idx="1"/>
          </p:nvPr>
        </p:nvSpPr>
        <p:spPr>
          <a:xfrm>
            <a:off x="1016000" y="1412877"/>
            <a:ext cx="10261600" cy="4530725"/>
          </a:xfrm>
        </p:spPr>
        <p:txBody>
          <a:bodyPr/>
          <a:lstStyle/>
          <a:p>
            <a:pPr lvl="0"/>
            <a:endParaRPr lang="zh-TW" altLang="en-US" noProof="0"/>
          </a:p>
        </p:txBody>
      </p:sp>
      <p:sp>
        <p:nvSpPr>
          <p:cNvPr id="4" name="Rectangle 4"/>
          <p:cNvSpPr>
            <a:spLocks noGrp="1" noChangeArrowheads="1"/>
          </p:cNvSpPr>
          <p:nvPr>
            <p:ph type="dt" sz="half" idx="10"/>
          </p:nvPr>
        </p:nvSpPr>
        <p:spPr>
          <a:ln/>
        </p:spPr>
        <p:txBody>
          <a:bodyPr/>
          <a:lstStyle>
            <a:lvl1pPr>
              <a:defRPr/>
            </a:lvl1pPr>
          </a:lstStyle>
          <a:p>
            <a:pPr>
              <a:defRPr/>
            </a:pPr>
            <a:fld id="{A134E8B7-DE7C-434C-957D-2AE962B037C6}" type="datetime1">
              <a:rPr lang="zh-TW" altLang="en-US" smtClean="0">
                <a:solidFill>
                  <a:srgbClr val="000000"/>
                </a:solidFill>
              </a:rPr>
              <a:pPr>
                <a:defRPr/>
              </a:pPr>
              <a:t>2017/12/19</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FE206739-5A2B-4FCC-802F-EF5B5483D62B}"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288103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Rectangle 4"/>
          <p:cNvSpPr>
            <a:spLocks noGrp="1" noChangeArrowheads="1"/>
          </p:cNvSpPr>
          <p:nvPr>
            <p:ph type="dt" sz="half" idx="10"/>
          </p:nvPr>
        </p:nvSpPr>
        <p:spPr>
          <a:ln/>
        </p:spPr>
        <p:txBody>
          <a:bodyPr/>
          <a:lstStyle>
            <a:lvl1pPr>
              <a:defRPr/>
            </a:lvl1pPr>
          </a:lstStyle>
          <a:p>
            <a:pPr>
              <a:defRPr/>
            </a:pPr>
            <a:fld id="{D93821BB-8ED8-494E-BE36-EADEE5CE46D0}" type="datetime1">
              <a:rPr lang="zh-TW" altLang="en-US" smtClean="0">
                <a:solidFill>
                  <a:srgbClr val="000000"/>
                </a:solidFill>
              </a:rPr>
              <a:pPr>
                <a:defRPr/>
              </a:pPr>
              <a:t>2017/12/19</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D82417B9-C3C6-45E8-B121-E6A60661C77F}"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806567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963084" y="2906715"/>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fld id="{E133F7A5-D921-4307-AC71-0F32C57B182D}" type="datetime1">
              <a:rPr lang="zh-TW" altLang="en-US" smtClean="0">
                <a:solidFill>
                  <a:srgbClr val="000000"/>
                </a:solidFill>
              </a:rPr>
              <a:pPr>
                <a:defRPr/>
              </a:pPr>
              <a:t>2017/12/19</a:t>
            </a:fld>
            <a:endParaRPr lang="en-US" altLang="zh-TW">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6" name="Rectangle 6"/>
          <p:cNvSpPr>
            <a:spLocks noGrp="1" noChangeArrowheads="1"/>
          </p:cNvSpPr>
          <p:nvPr>
            <p:ph type="sldNum" sz="quarter" idx="12"/>
          </p:nvPr>
        </p:nvSpPr>
        <p:spPr>
          <a:ln/>
        </p:spPr>
        <p:txBody>
          <a:bodyPr/>
          <a:lstStyle>
            <a:lvl1pPr>
              <a:defRPr/>
            </a:lvl1pPr>
          </a:lstStyle>
          <a:p>
            <a:pPr>
              <a:defRPr/>
            </a:pPr>
            <a:fld id="{AE4B5D36-B64F-491A-913F-77E371D2C53B}"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623485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1016001" y="1412877"/>
            <a:ext cx="5029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248401" y="1412877"/>
            <a:ext cx="5029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fld id="{6ACFBBB9-3F57-4C5C-A141-24853308D6E4}" type="datetime1">
              <a:rPr lang="zh-TW" altLang="en-US" smtClean="0">
                <a:solidFill>
                  <a:srgbClr val="000000"/>
                </a:solidFill>
              </a:rPr>
              <a:pPr>
                <a:defRPr/>
              </a:pPr>
              <a:t>2017/12/19</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EACF3CAA-E36D-414D-8A16-B907A847104A}"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878945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609602"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09602"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p:cNvSpPr>
            <a:spLocks noGrp="1" noChangeArrowheads="1"/>
          </p:cNvSpPr>
          <p:nvPr>
            <p:ph type="dt" sz="half" idx="10"/>
          </p:nvPr>
        </p:nvSpPr>
        <p:spPr>
          <a:ln/>
        </p:spPr>
        <p:txBody>
          <a:bodyPr/>
          <a:lstStyle>
            <a:lvl1pPr>
              <a:defRPr/>
            </a:lvl1pPr>
          </a:lstStyle>
          <a:p>
            <a:pPr>
              <a:defRPr/>
            </a:pPr>
            <a:fld id="{A5AE8E29-0FAA-4A84-A867-9DDF23519EBB}" type="datetime1">
              <a:rPr lang="zh-TW" altLang="en-US" smtClean="0">
                <a:solidFill>
                  <a:srgbClr val="000000"/>
                </a:solidFill>
              </a:rPr>
              <a:pPr>
                <a:defRPr/>
              </a:pPr>
              <a:t>2017/12/19</a:t>
            </a:fld>
            <a:endParaRPr lang="en-US" altLang="zh-TW">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9" name="Rectangle 6"/>
          <p:cNvSpPr>
            <a:spLocks noGrp="1" noChangeArrowheads="1"/>
          </p:cNvSpPr>
          <p:nvPr>
            <p:ph type="sldNum" sz="quarter" idx="12"/>
          </p:nvPr>
        </p:nvSpPr>
        <p:spPr>
          <a:ln/>
        </p:spPr>
        <p:txBody>
          <a:bodyPr/>
          <a:lstStyle>
            <a:lvl1pPr>
              <a:defRPr/>
            </a:lvl1pPr>
          </a:lstStyle>
          <a:p>
            <a:pPr>
              <a:defRPr/>
            </a:pPr>
            <a:fld id="{73CD90CF-0DEC-452B-AC18-876881A061F4}"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696506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p:cNvSpPr>
            <a:spLocks noGrp="1" noChangeArrowheads="1"/>
          </p:cNvSpPr>
          <p:nvPr>
            <p:ph type="dt" sz="half" idx="10"/>
          </p:nvPr>
        </p:nvSpPr>
        <p:spPr>
          <a:ln/>
        </p:spPr>
        <p:txBody>
          <a:bodyPr/>
          <a:lstStyle>
            <a:lvl1pPr>
              <a:defRPr/>
            </a:lvl1pPr>
          </a:lstStyle>
          <a:p>
            <a:pPr>
              <a:defRPr/>
            </a:pPr>
            <a:fld id="{0C4C9F8F-E5DD-44A0-AE53-8028C9648465}" type="datetime1">
              <a:rPr lang="zh-TW" altLang="en-US" smtClean="0">
                <a:solidFill>
                  <a:srgbClr val="000000"/>
                </a:solidFill>
              </a:rPr>
              <a:pPr>
                <a:defRPr/>
              </a:pPr>
              <a:t>2017/12/19</a:t>
            </a:fld>
            <a:endParaRPr lang="en-US" altLang="zh-TW">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5" name="Rectangle 6"/>
          <p:cNvSpPr>
            <a:spLocks noGrp="1" noChangeArrowheads="1"/>
          </p:cNvSpPr>
          <p:nvPr>
            <p:ph type="sldNum" sz="quarter" idx="12"/>
          </p:nvPr>
        </p:nvSpPr>
        <p:spPr>
          <a:ln/>
        </p:spPr>
        <p:txBody>
          <a:bodyPr/>
          <a:lstStyle>
            <a:lvl1pPr>
              <a:defRPr/>
            </a:lvl1pPr>
          </a:lstStyle>
          <a:p>
            <a:pPr>
              <a:defRPr/>
            </a:pPr>
            <a:fld id="{07D557EE-1DC8-4293-B19C-2AA58BACF488}"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614741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8547B45-F4A3-4B7A-B411-23D3909100BB}" type="datetime1">
              <a:rPr lang="zh-TW" altLang="en-US" smtClean="0">
                <a:solidFill>
                  <a:srgbClr val="000000"/>
                </a:solidFill>
              </a:rPr>
              <a:pPr>
                <a:defRPr/>
              </a:pPr>
              <a:t>2017/12/19</a:t>
            </a:fld>
            <a:endParaRPr lang="en-US" altLang="zh-TW">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4" name="Rectangle 6"/>
          <p:cNvSpPr>
            <a:spLocks noGrp="1" noChangeArrowheads="1"/>
          </p:cNvSpPr>
          <p:nvPr>
            <p:ph type="sldNum" sz="quarter" idx="12"/>
          </p:nvPr>
        </p:nvSpPr>
        <p:spPr>
          <a:ln/>
        </p:spPr>
        <p:txBody>
          <a:bodyPr/>
          <a:lstStyle>
            <a:lvl1pPr>
              <a:defRPr/>
            </a:lvl1pPr>
          </a:lstStyle>
          <a:p>
            <a:pPr>
              <a:defRPr/>
            </a:pPr>
            <a:fld id="{F61CF7CB-F6C0-4775-8B17-98D96A821756}"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457269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2" y="273050"/>
            <a:ext cx="4011084" cy="1162050"/>
          </a:xfrm>
        </p:spPr>
        <p:txBody>
          <a:bodyPr/>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4766734" y="273052"/>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09602"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724C103A-7B23-4101-8625-5AA411B56A56}" type="datetime1">
              <a:rPr lang="zh-TW" altLang="en-US" smtClean="0">
                <a:solidFill>
                  <a:srgbClr val="000000"/>
                </a:solidFill>
              </a:rPr>
              <a:pPr>
                <a:defRPr/>
              </a:pPr>
              <a:t>2017/12/19</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A047FF8E-2AC2-477B-9E3E-1CB902FB37BC}"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693677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1"/>
            <a:ext cx="7315200" cy="566738"/>
          </a:xfrm>
        </p:spPr>
        <p:txBody>
          <a:bodyPr/>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2389717" y="5367339"/>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fld id="{4228E8D5-71F9-4EFF-BFF0-D3F5F7879285}" type="datetime1">
              <a:rPr lang="zh-TW" altLang="en-US" smtClean="0">
                <a:solidFill>
                  <a:srgbClr val="000000"/>
                </a:solidFill>
              </a:rPr>
              <a:pPr>
                <a:defRPr/>
              </a:pPr>
              <a:t>2017/12/19</a:t>
            </a:fld>
            <a:endParaRPr lang="en-US" altLang="zh-TW">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solidFill>
                  <a:srgbClr val="000000"/>
                </a:solidFill>
              </a:rPr>
              <a:t>National Cheng Kung University CSIE Computer &amp; Internet Architecture Lab </a:t>
            </a:r>
          </a:p>
        </p:txBody>
      </p:sp>
      <p:sp>
        <p:nvSpPr>
          <p:cNvPr id="7" name="Rectangle 6"/>
          <p:cNvSpPr>
            <a:spLocks noGrp="1" noChangeArrowheads="1"/>
          </p:cNvSpPr>
          <p:nvPr>
            <p:ph type="sldNum" sz="quarter" idx="12"/>
          </p:nvPr>
        </p:nvSpPr>
        <p:spPr>
          <a:ln/>
        </p:spPr>
        <p:txBody>
          <a:bodyPr/>
          <a:lstStyle>
            <a:lvl1pPr>
              <a:defRPr/>
            </a:lvl1pPr>
          </a:lstStyle>
          <a:p>
            <a:pPr>
              <a:defRPr/>
            </a:pPr>
            <a:fld id="{2B44DF27-ED14-460D-8324-C1EC5161D69B}"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762812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16000" y="549276"/>
            <a:ext cx="10261600" cy="59213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TW" altLang="en-US" dirty="0"/>
              <a:t>按一下以編輯母片標題樣式</a:t>
            </a:r>
          </a:p>
        </p:txBody>
      </p:sp>
      <p:sp>
        <p:nvSpPr>
          <p:cNvPr id="1027" name="Rectangle 3"/>
          <p:cNvSpPr>
            <a:spLocks noGrp="1" noChangeArrowheads="1"/>
          </p:cNvSpPr>
          <p:nvPr>
            <p:ph type="body" idx="1"/>
          </p:nvPr>
        </p:nvSpPr>
        <p:spPr bwMode="auto">
          <a:xfrm>
            <a:off x="1016000" y="1412877"/>
            <a:ext cx="10261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99332" name="Rectangle 4"/>
          <p:cNvSpPr>
            <a:spLocks noGrp="1" noChangeArrowheads="1"/>
          </p:cNvSpPr>
          <p:nvPr>
            <p:ph type="dt" sz="half" idx="2"/>
          </p:nvPr>
        </p:nvSpPr>
        <p:spPr bwMode="auto">
          <a:xfrm>
            <a:off x="1016000" y="6308725"/>
            <a:ext cx="2743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fontAlgn="base">
              <a:spcBef>
                <a:spcPct val="0"/>
              </a:spcBef>
              <a:spcAft>
                <a:spcPct val="0"/>
              </a:spcAft>
              <a:defRPr/>
            </a:pPr>
            <a:fld id="{655F67B6-7072-453E-B5EA-18AA5A4F196E}" type="datetime1">
              <a:rPr lang="zh-TW" altLang="en-US" smtClean="0">
                <a:solidFill>
                  <a:srgbClr val="000000"/>
                </a:solidFill>
              </a:rPr>
              <a:pPr fontAlgn="base">
                <a:spcBef>
                  <a:spcPct val="0"/>
                </a:spcBef>
                <a:spcAft>
                  <a:spcPct val="0"/>
                </a:spcAft>
                <a:defRPr/>
              </a:pPr>
              <a:t>2017/12/19</a:t>
            </a:fld>
            <a:endParaRPr lang="en-US" altLang="zh-TW">
              <a:solidFill>
                <a:srgbClr val="000000"/>
              </a:solidFill>
            </a:endParaRPr>
          </a:p>
        </p:txBody>
      </p:sp>
      <p:sp>
        <p:nvSpPr>
          <p:cNvPr id="99333" name="Rectangle 5"/>
          <p:cNvSpPr>
            <a:spLocks noGrp="1" noChangeArrowheads="1"/>
          </p:cNvSpPr>
          <p:nvPr>
            <p:ph type="ftr" sz="quarter" idx="3"/>
          </p:nvPr>
        </p:nvSpPr>
        <p:spPr bwMode="auto">
          <a:xfrm>
            <a:off x="3790952" y="6284913"/>
            <a:ext cx="5281083"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fontAlgn="base">
              <a:spcBef>
                <a:spcPct val="0"/>
              </a:spcBef>
              <a:spcAft>
                <a:spcPct val="0"/>
              </a:spcAft>
              <a:defRPr/>
            </a:pPr>
            <a:r>
              <a:rPr lang="en-US" altLang="zh-TW">
                <a:solidFill>
                  <a:srgbClr val="000000"/>
                </a:solidFill>
              </a:rPr>
              <a:t>National Cheng Kung University CSIE Computer &amp; Internet Architecture Lab </a:t>
            </a:r>
          </a:p>
        </p:txBody>
      </p:sp>
      <p:sp>
        <p:nvSpPr>
          <p:cNvPr id="99334" name="Rectangle 6"/>
          <p:cNvSpPr>
            <a:spLocks noGrp="1" noChangeArrowheads="1"/>
          </p:cNvSpPr>
          <p:nvPr>
            <p:ph type="sldNum" sz="quarter" idx="4"/>
          </p:nvPr>
        </p:nvSpPr>
        <p:spPr bwMode="auto">
          <a:xfrm>
            <a:off x="9144000" y="6308725"/>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新細明體" pitchFamily="18" charset="-120"/>
              </a:defRPr>
            </a:lvl1pPr>
          </a:lstStyle>
          <a:p>
            <a:pPr fontAlgn="base">
              <a:spcBef>
                <a:spcPct val="0"/>
              </a:spcBef>
              <a:spcAft>
                <a:spcPct val="0"/>
              </a:spcAft>
              <a:defRPr/>
            </a:pPr>
            <a:fld id="{33782ACD-CE97-4268-B79B-28FB090A210E}" type="slidenum">
              <a:rPr lang="en-US" altLang="zh-TW">
                <a:solidFill>
                  <a:srgbClr val="000000"/>
                </a:solidFill>
              </a:rPr>
              <a:pPr fontAlgn="base">
                <a:spcBef>
                  <a:spcPct val="0"/>
                </a:spcBef>
                <a:spcAft>
                  <a:spcPct val="0"/>
                </a:spcAft>
                <a:defRPr/>
              </a:pPr>
              <a:t>‹#›</a:t>
            </a:fld>
            <a:endParaRPr lang="en-US" altLang="zh-TW">
              <a:solidFill>
                <a:srgbClr val="000000"/>
              </a:solidFill>
            </a:endParaRPr>
          </a:p>
        </p:txBody>
      </p:sp>
      <p:grpSp>
        <p:nvGrpSpPr>
          <p:cNvPr id="1031" name="Group 10"/>
          <p:cNvGrpSpPr>
            <a:grpSpLocks/>
          </p:cNvGrpSpPr>
          <p:nvPr/>
        </p:nvGrpSpPr>
        <p:grpSpPr bwMode="auto">
          <a:xfrm>
            <a:off x="224368" y="212725"/>
            <a:ext cx="11764433" cy="6096000"/>
            <a:chOff x="106" y="28"/>
            <a:chExt cx="5558" cy="3840"/>
          </a:xfrm>
        </p:grpSpPr>
        <p:sp>
          <p:nvSpPr>
            <p:cNvPr id="99336" name="AutoShape 8"/>
            <p:cNvSpPr>
              <a:spLocks noChangeArrowheads="1"/>
            </p:cNvSpPr>
            <p:nvPr/>
          </p:nvSpPr>
          <p:spPr bwMode="auto">
            <a:xfrm>
              <a:off x="106" y="28"/>
              <a:ext cx="5558" cy="3840"/>
            </a:xfrm>
            <a:prstGeom prst="roundRect">
              <a:avLst>
                <a:gd name="adj" fmla="val 11046"/>
              </a:avLst>
            </a:prstGeom>
            <a:noFill/>
            <a:ln w="28575">
              <a:solidFill>
                <a:schemeClr val="folHlink"/>
              </a:solidFill>
              <a:round/>
              <a:headEnd/>
              <a:tailEnd/>
            </a:ln>
            <a:effectLst/>
          </p:spPr>
          <p:txBody>
            <a:bodyPr wrap="none" anchor="ctr"/>
            <a:lstStyle/>
            <a:p>
              <a:pPr algn="ctr" fontAlgn="base">
                <a:spcBef>
                  <a:spcPct val="0"/>
                </a:spcBef>
                <a:spcAft>
                  <a:spcPct val="0"/>
                </a:spcAft>
                <a:defRPr/>
              </a:pPr>
              <a:endParaRPr lang="zh-TW" altLang="zh-TW" sz="2400">
                <a:solidFill>
                  <a:srgbClr val="000000"/>
                </a:solidFill>
                <a:latin typeface="Times New Roman" pitchFamily="18" charset="0"/>
              </a:endParaRPr>
            </a:p>
          </p:txBody>
        </p:sp>
        <p:sp>
          <p:nvSpPr>
            <p:cNvPr id="99337" name="Line 9"/>
            <p:cNvSpPr>
              <a:spLocks noChangeShapeType="1"/>
            </p:cNvSpPr>
            <p:nvPr/>
          </p:nvSpPr>
          <p:spPr bwMode="auto">
            <a:xfrm>
              <a:off x="480" y="709"/>
              <a:ext cx="4848" cy="0"/>
            </a:xfrm>
            <a:prstGeom prst="line">
              <a:avLst/>
            </a:prstGeom>
            <a:noFill/>
            <a:ln w="38100">
              <a:solidFill>
                <a:schemeClr val="folHlink"/>
              </a:solidFill>
              <a:round/>
              <a:headEnd/>
              <a:tailEnd/>
            </a:ln>
            <a:effectLst/>
          </p:spPr>
          <p:txBody>
            <a:bodyPr/>
            <a:lstStyle/>
            <a:p>
              <a:pPr fontAlgn="base">
                <a:spcBef>
                  <a:spcPct val="0"/>
                </a:spcBef>
                <a:spcAft>
                  <a:spcPct val="0"/>
                </a:spcAft>
                <a:defRPr/>
              </a:pPr>
              <a:endParaRPr kumimoji="1" lang="zh-TW" altLang="en-US" sz="1800">
                <a:solidFill>
                  <a:srgbClr val="000000"/>
                </a:solidFill>
              </a:endParaRPr>
            </a:p>
          </p:txBody>
        </p:sp>
      </p:grpSp>
    </p:spTree>
    <p:extLst>
      <p:ext uri="{BB962C8B-B14F-4D97-AF65-F5344CB8AC3E}">
        <p14:creationId xmlns:p14="http://schemas.microsoft.com/office/powerpoint/2010/main" val="71954146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hf hdr="0" dt="0"/>
  <p:txStyles>
    <p:titleStyle>
      <a:lvl1pPr algn="l" rtl="0" eaLnBrk="0" fontAlgn="base" hangingPunct="0">
        <a:spcBef>
          <a:spcPct val="0"/>
        </a:spcBef>
        <a:spcAft>
          <a:spcPct val="0"/>
        </a:spcAft>
        <a:defRPr kumimoji="1" sz="3300">
          <a:solidFill>
            <a:schemeClr val="tx2"/>
          </a:solidFill>
          <a:latin typeface="+mj-lt"/>
          <a:ea typeface="+mj-ea"/>
          <a:cs typeface="+mj-cs"/>
        </a:defRPr>
      </a:lvl1pPr>
      <a:lvl2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2pPr>
      <a:lvl3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3pPr>
      <a:lvl4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4pPr>
      <a:lvl5pPr algn="l" rtl="0" eaLnBrk="0" fontAlgn="base" hangingPunct="0">
        <a:spcBef>
          <a:spcPct val="0"/>
        </a:spcBef>
        <a:spcAft>
          <a:spcPct val="0"/>
        </a:spcAft>
        <a:defRPr kumimoji="1" sz="3300">
          <a:solidFill>
            <a:schemeClr val="tx2"/>
          </a:solidFill>
          <a:latin typeface="Arial Black" pitchFamily="34" charset="0"/>
          <a:ea typeface="新細明體" pitchFamily="18" charset="-120"/>
        </a:defRPr>
      </a:lvl5pPr>
      <a:lvl6pPr marL="457200" algn="l" rtl="0" fontAlgn="base">
        <a:spcBef>
          <a:spcPct val="0"/>
        </a:spcBef>
        <a:spcAft>
          <a:spcPct val="0"/>
        </a:spcAft>
        <a:defRPr kumimoji="1" sz="3300">
          <a:solidFill>
            <a:schemeClr val="tx2"/>
          </a:solidFill>
          <a:latin typeface="Arial Black" pitchFamily="34" charset="0"/>
          <a:ea typeface="新細明體" pitchFamily="18" charset="-120"/>
        </a:defRPr>
      </a:lvl6pPr>
      <a:lvl7pPr marL="914400" algn="l" rtl="0" fontAlgn="base">
        <a:spcBef>
          <a:spcPct val="0"/>
        </a:spcBef>
        <a:spcAft>
          <a:spcPct val="0"/>
        </a:spcAft>
        <a:defRPr kumimoji="1" sz="3300">
          <a:solidFill>
            <a:schemeClr val="tx2"/>
          </a:solidFill>
          <a:latin typeface="Arial Black" pitchFamily="34" charset="0"/>
          <a:ea typeface="新細明體" pitchFamily="18" charset="-120"/>
        </a:defRPr>
      </a:lvl7pPr>
      <a:lvl8pPr marL="1371600" algn="l" rtl="0" fontAlgn="base">
        <a:spcBef>
          <a:spcPct val="0"/>
        </a:spcBef>
        <a:spcAft>
          <a:spcPct val="0"/>
        </a:spcAft>
        <a:defRPr kumimoji="1" sz="3300">
          <a:solidFill>
            <a:schemeClr val="tx2"/>
          </a:solidFill>
          <a:latin typeface="Arial Black" pitchFamily="34" charset="0"/>
          <a:ea typeface="新細明體" pitchFamily="18" charset="-120"/>
        </a:defRPr>
      </a:lvl8pPr>
      <a:lvl9pPr marL="1828800" algn="l" rtl="0" fontAlgn="base">
        <a:spcBef>
          <a:spcPct val="0"/>
        </a:spcBef>
        <a:spcAft>
          <a:spcPct val="0"/>
        </a:spcAft>
        <a:defRPr kumimoji="1" sz="3300">
          <a:solidFill>
            <a:schemeClr val="tx2"/>
          </a:solidFill>
          <a:latin typeface="Arial Black" pitchFamily="34" charset="0"/>
          <a:ea typeface="新細明體" pitchFamily="18" charset="-12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kumimoji="1" sz="2400">
          <a:solidFill>
            <a:schemeClr val="tx1"/>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Clr>
          <a:schemeClr val="accent1"/>
        </a:buClr>
        <a:buSzPct val="150000"/>
        <a:buChar char="•"/>
        <a:defRPr kumimoji="1" sz="20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150000"/>
        <a:buChar char="•"/>
        <a:defRPr kumimoji="1" sz="18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150000"/>
        <a:buChar char="•"/>
        <a:defRPr kumimoji="1" sz="1600">
          <a:solidFill>
            <a:schemeClr val="tx1"/>
          </a:solidFill>
          <a:latin typeface="+mn-lt"/>
          <a:ea typeface="+mn-ea"/>
        </a:defRPr>
      </a:lvl4pPr>
      <a:lvl5pPr marL="2057400" indent="-228600" algn="l" rtl="0" eaLnBrk="0" fontAlgn="base" hangingPunct="0">
        <a:spcBef>
          <a:spcPct val="20000"/>
        </a:spcBef>
        <a:spcAft>
          <a:spcPct val="0"/>
        </a:spcAft>
        <a:buClr>
          <a:schemeClr val="folHlink"/>
        </a:buClr>
        <a:buSzPct val="150000"/>
        <a:buChar char="•"/>
        <a:defRPr kumimoji="1" sz="1400">
          <a:solidFill>
            <a:schemeClr val="tx1"/>
          </a:solidFill>
          <a:latin typeface="+mn-lt"/>
          <a:ea typeface="+mn-ea"/>
        </a:defRPr>
      </a:lvl5pPr>
      <a:lvl6pPr marL="25146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150000"/>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03390" y="692226"/>
            <a:ext cx="8785225" cy="1944687"/>
          </a:xfrm>
        </p:spPr>
        <p:txBody>
          <a:bodyPr/>
          <a:lstStyle/>
          <a:p>
            <a:r>
              <a:rPr lang="en-US" altLang="zh-TW" sz="2800" i="0" dirty="0" smtClean="0">
                <a:latin typeface="Times New Roman" panose="02020603050405020304" pitchFamily="18" charset="0"/>
                <a:cs typeface="Times New Roman" panose="02020603050405020304" pitchFamily="18" charset="0"/>
              </a:rPr>
              <a:t>Scalable Packet Classification on FPGA</a:t>
            </a:r>
            <a:endParaRPr lang="zh-TW" altLang="zh-TW" sz="2800" i="0" dirty="0">
              <a:latin typeface="Times New Roman" panose="02020603050405020304" pitchFamily="18" charset="0"/>
              <a:cs typeface="Times New Roman" panose="02020603050405020304" pitchFamily="18" charset="0"/>
            </a:endParaRPr>
          </a:p>
        </p:txBody>
      </p:sp>
      <p:sp>
        <p:nvSpPr>
          <p:cNvPr id="3075" name="Rectangle 3"/>
          <p:cNvSpPr>
            <a:spLocks noGrp="1" noChangeArrowheads="1"/>
          </p:cNvSpPr>
          <p:nvPr>
            <p:ph type="subTitle" idx="1"/>
          </p:nvPr>
        </p:nvSpPr>
        <p:spPr>
          <a:xfrm>
            <a:off x="2081568" y="3118982"/>
            <a:ext cx="8244765" cy="2763034"/>
          </a:xfrm>
        </p:spPr>
        <p:txBody>
          <a:bodyPr/>
          <a:lstStyle/>
          <a:p>
            <a:pPr algn="l" eaLnBrk="1" hangingPunct="1">
              <a:lnSpc>
                <a:spcPct val="90000"/>
              </a:lnSpc>
            </a:pPr>
            <a:r>
              <a:rPr lang="en-US" altLang="zh-TW" sz="2000" dirty="0"/>
              <a:t>Authors </a:t>
            </a:r>
            <a:r>
              <a:rPr lang="en-US" altLang="zh-TW" sz="2000" dirty="0" smtClean="0"/>
              <a:t>:</a:t>
            </a:r>
            <a:r>
              <a:rPr lang="en-US" altLang="zh-TW" sz="2000" dirty="0" err="1" smtClean="0"/>
              <a:t>Weirong</a:t>
            </a:r>
            <a:r>
              <a:rPr lang="en-US" altLang="zh-TW" sz="2000" dirty="0" smtClean="0"/>
              <a:t> Jiang </a:t>
            </a:r>
            <a:r>
              <a:rPr lang="en-US" altLang="zh-TW" sz="2000" dirty="0" err="1" smtClean="0"/>
              <a:t>Member,IEEE</a:t>
            </a:r>
            <a:r>
              <a:rPr lang="en-US" altLang="zh-TW" sz="2000" dirty="0" smtClean="0"/>
              <a:t> and Viktor K. </a:t>
            </a:r>
            <a:r>
              <a:rPr lang="en-US" altLang="zh-TW" sz="2000" dirty="0" err="1" smtClean="0"/>
              <a:t>Prasanna</a:t>
            </a:r>
            <a:r>
              <a:rPr lang="en-US" altLang="zh-TW" sz="2000" dirty="0" smtClean="0"/>
              <a:t> </a:t>
            </a:r>
            <a:r>
              <a:rPr lang="en-US" altLang="zh-TW" sz="2000" dirty="0" err="1" smtClean="0"/>
              <a:t>Fellow,IEEE</a:t>
            </a:r>
            <a:endParaRPr lang="en-US" altLang="zh-TW" sz="2000" dirty="0" smtClean="0"/>
          </a:p>
          <a:p>
            <a:pPr algn="l" eaLnBrk="1" hangingPunct="1">
              <a:lnSpc>
                <a:spcPct val="90000"/>
              </a:lnSpc>
            </a:pPr>
            <a:endParaRPr lang="en-US" altLang="zh-TW" sz="2000" dirty="0" smtClean="0"/>
          </a:p>
          <a:p>
            <a:pPr algn="l" eaLnBrk="1" hangingPunct="1">
              <a:lnSpc>
                <a:spcPct val="90000"/>
              </a:lnSpc>
            </a:pPr>
            <a:r>
              <a:rPr lang="en-US" altLang="zh-TW" sz="2000" dirty="0" smtClean="0"/>
              <a:t>Presenter </a:t>
            </a:r>
            <a:r>
              <a:rPr lang="en-US" altLang="zh-TW" sz="2000" dirty="0"/>
              <a:t>: Yi-Fang, </a:t>
            </a:r>
            <a:r>
              <a:rPr lang="en-US" altLang="zh-TW" sz="2000" dirty="0" smtClean="0"/>
              <a:t>Huang</a:t>
            </a:r>
          </a:p>
          <a:p>
            <a:pPr algn="l" eaLnBrk="1" hangingPunct="1">
              <a:lnSpc>
                <a:spcPct val="90000"/>
              </a:lnSpc>
            </a:pPr>
            <a:r>
              <a:rPr lang="en-US" altLang="zh-TW" sz="2000" dirty="0" smtClean="0"/>
              <a:t>Conference :IEEE TRANSACTIONS ON VERY LARGE SCALE INTEGRATION(VLSI)SYSTEMS , VOL. 20,NO. 9,SEPTEMBER 2012</a:t>
            </a:r>
            <a:endParaRPr kumimoji="0" lang="en-US" altLang="zh-TW" sz="400" dirty="0">
              <a:latin typeface="標楷體" pitchFamily="65" charset="-120"/>
              <a:ea typeface="標楷體" pitchFamily="65" charset="-120"/>
            </a:endParaRPr>
          </a:p>
        </p:txBody>
      </p:sp>
      <p:sp>
        <p:nvSpPr>
          <p:cNvPr id="3076" name="Rectangle 4"/>
          <p:cNvSpPr>
            <a:spLocks noChangeArrowheads="1"/>
          </p:cNvSpPr>
          <p:nvPr/>
        </p:nvSpPr>
        <p:spPr bwMode="auto">
          <a:xfrm>
            <a:off x="2424114" y="1403350"/>
            <a:ext cx="7559675" cy="1295400"/>
          </a:xfrm>
          <a:prstGeom prst="rect">
            <a:avLst/>
          </a:prstGeom>
          <a:noFill/>
          <a:ln w="9525">
            <a:noFill/>
            <a:miter lim="800000"/>
            <a:headEnd/>
            <a:tailEnd/>
          </a:ln>
        </p:spPr>
        <p:txBody>
          <a:bodyPr anchor="b"/>
          <a:lstStyle/>
          <a:p>
            <a:pPr algn="ctr"/>
            <a:endParaRPr lang="zh-TW" altLang="en-US" sz="2800" b="1">
              <a:solidFill>
                <a:schemeClr val="tx2"/>
              </a:solidFill>
              <a:latin typeface="Arial Black" pitchFamily="34" charset="0"/>
              <a:ea typeface="標楷體" pitchFamily="65" charset="-120"/>
            </a:endParaRPr>
          </a:p>
        </p:txBody>
      </p:sp>
    </p:spTree>
    <p:extLst>
      <p:ext uri="{BB962C8B-B14F-4D97-AF65-F5344CB8AC3E}">
        <p14:creationId xmlns:p14="http://schemas.microsoft.com/office/powerpoint/2010/main" val="516620040"/>
      </p:ext>
    </p:extLst>
  </p:cSld>
  <p:clrMapOvr>
    <a:masterClrMapping/>
  </p:clrMapOvr>
  <p:transition advTm="23884"/>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delete_a_node-1</a:t>
            </a:r>
            <a:endParaRPr lang="zh-TW" altLang="en-US" b="1" dirty="0">
              <a:latin typeface="Times New Roman" panose="02020603050405020304" pitchFamily="18" charset="0"/>
              <a:cs typeface="Times New Roman" panose="02020603050405020304" pitchFamily="18" charset="0"/>
            </a:endParaRPr>
          </a:p>
        </p:txBody>
      </p:sp>
      <p:sp>
        <p:nvSpPr>
          <p:cNvPr id="5124" name="頁尾版面配置區 3"/>
          <p:cNvSpPr>
            <a:spLocks noGrp="1"/>
          </p:cNvSpPr>
          <p:nvPr>
            <p:ph type="ftr" sz="quarter" idx="11"/>
          </p:nvPr>
        </p:nvSpPr>
        <p:spPr>
          <a:xfrm>
            <a:off x="5018174" y="6367960"/>
            <a:ext cx="5281083" cy="457200"/>
          </a:xfrm>
          <a:noFill/>
        </p:spPr>
        <p:txBody>
          <a:bodyPr/>
          <a:lstStyle/>
          <a:p>
            <a:r>
              <a:rPr lang="en-US" altLang="zh-TW" dirty="0">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10</a:t>
            </a:fld>
            <a:endParaRPr lang="en-US" altLang="zh-TW">
              <a:ea typeface="新細明體" charset="-120"/>
            </a:endParaRPr>
          </a:p>
        </p:txBody>
      </p:sp>
      <p:sp>
        <p:nvSpPr>
          <p:cNvPr id="2" name="矩形 1"/>
          <p:cNvSpPr/>
          <p:nvPr/>
        </p:nvSpPr>
        <p:spPr>
          <a:xfrm>
            <a:off x="1016000" y="1812225"/>
            <a:ext cx="6756400" cy="2862322"/>
          </a:xfrm>
          <a:prstGeom prst="rect">
            <a:avLst/>
          </a:prstGeom>
        </p:spPr>
        <p:txBody>
          <a:bodyPr wrap="square">
            <a:spAutoFit/>
          </a:bodyPr>
          <a:lstStyle/>
          <a:p>
            <a:r>
              <a:rPr lang="en-US" altLang="zh-TW" sz="2000" dirty="0">
                <a:latin typeface="Times New Roman" panose="02020603050405020304" pitchFamily="18" charset="0"/>
                <a:cs typeface="Times New Roman" panose="02020603050405020304" pitchFamily="18" charset="0"/>
              </a:rPr>
              <a:t>node *</a:t>
            </a:r>
            <a:r>
              <a:rPr lang="en-US" altLang="zh-TW" sz="2000" dirty="0" err="1">
                <a:latin typeface="Times New Roman" panose="02020603050405020304" pitchFamily="18" charset="0"/>
                <a:cs typeface="Times New Roman" panose="02020603050405020304" pitchFamily="18" charset="0"/>
              </a:rPr>
              <a:t>search_a_list</a:t>
            </a:r>
            <a:r>
              <a:rPr lang="en-US" altLang="zh-TW" sz="2000" dirty="0">
                <a:latin typeface="Times New Roman" panose="02020603050405020304" pitchFamily="18" charset="0"/>
                <a:cs typeface="Times New Roman" panose="02020603050405020304" pitchFamily="18" charset="0"/>
              </a:rPr>
              <a:t>(node *head, </a:t>
            </a:r>
            <a:r>
              <a:rPr lang="en-US" altLang="zh-TW" sz="2000" dirty="0" err="1">
                <a:latin typeface="Times New Roman" panose="02020603050405020304" pitchFamily="18" charset="0"/>
                <a:cs typeface="Times New Roman" panose="02020603050405020304" pitchFamily="18" charset="0"/>
              </a:rPr>
              <a:t>int</a:t>
            </a:r>
            <a:r>
              <a:rPr lang="en-US" altLang="zh-TW" sz="2000" dirty="0">
                <a:latin typeface="Times New Roman" panose="02020603050405020304" pitchFamily="18" charset="0"/>
                <a:cs typeface="Times New Roman" panose="02020603050405020304" pitchFamily="18" charset="0"/>
              </a:rPr>
              <a:t> d)</a:t>
            </a:r>
          </a:p>
          <a:p>
            <a:r>
              <a:rPr lang="en-US" altLang="zh-TW" sz="2000" dirty="0">
                <a:latin typeface="Times New Roman" panose="02020603050405020304" pitchFamily="18" charset="0"/>
                <a:cs typeface="Times New Roman" panose="02020603050405020304" pitchFamily="18" charset="0"/>
              </a:rPr>
              <a:t>{</a:t>
            </a:r>
          </a:p>
          <a:p>
            <a:r>
              <a:rPr lang="en-US" altLang="zh-TW" sz="2000" dirty="0">
                <a:latin typeface="Times New Roman" panose="02020603050405020304" pitchFamily="18" charset="0"/>
                <a:cs typeface="Times New Roman" panose="02020603050405020304" pitchFamily="18" charset="0"/>
              </a:rPr>
              <a:t>    node *t=head, *</a:t>
            </a:r>
            <a:r>
              <a:rPr lang="en-US" altLang="zh-TW" sz="2000" dirty="0" err="1">
                <a:latin typeface="Times New Roman" panose="02020603050405020304" pitchFamily="18" charset="0"/>
                <a:cs typeface="Times New Roman" panose="02020603050405020304" pitchFamily="18" charset="0"/>
              </a:rPr>
              <a:t>prev</a:t>
            </a:r>
            <a:r>
              <a:rPr lang="en-US" altLang="zh-TW" sz="2000" dirty="0">
                <a:latin typeface="Times New Roman" panose="02020603050405020304" pitchFamily="18" charset="0"/>
                <a:cs typeface="Times New Roman" panose="02020603050405020304" pitchFamily="18" charset="0"/>
              </a:rPr>
              <a:t>=NULL;</a:t>
            </a:r>
          </a:p>
          <a:p>
            <a:r>
              <a:rPr lang="en-US" altLang="zh-TW" sz="2000" dirty="0">
                <a:latin typeface="Times New Roman" panose="02020603050405020304" pitchFamily="18" charset="0"/>
                <a:cs typeface="Times New Roman" panose="02020603050405020304" pitchFamily="18" charset="0"/>
              </a:rPr>
              <a:t>    while (t != NULL &amp;&amp; t-&gt;data != d){</a:t>
            </a:r>
          </a:p>
          <a:p>
            <a:r>
              <a:rPr lang="en-US" altLang="zh-TW" sz="2000" dirty="0">
                <a:latin typeface="Times New Roman" panose="02020603050405020304" pitchFamily="18" charset="0"/>
                <a:cs typeface="Times New Roman" panose="02020603050405020304" pitchFamily="18" charset="0"/>
              </a:rPr>
              <a:t>         if(t-&gt;data &gt;d) return NULL;</a:t>
            </a:r>
          </a:p>
          <a:p>
            <a:r>
              <a:rPr lang="en-US" altLang="zh-TW" sz="2000" dirty="0">
                <a:latin typeface="Times New Roman" panose="02020603050405020304" pitchFamily="18" charset="0"/>
                <a:cs typeface="Times New Roman" panose="02020603050405020304" pitchFamily="18" charset="0"/>
              </a:rPr>
              <a:t>         t = t -&gt; next;</a:t>
            </a:r>
          </a:p>
          <a:p>
            <a:r>
              <a:rPr lang="en-US" altLang="zh-TW" sz="2000" dirty="0">
                <a:latin typeface="Times New Roman" panose="02020603050405020304" pitchFamily="18" charset="0"/>
                <a:cs typeface="Times New Roman" panose="02020603050405020304" pitchFamily="18" charset="0"/>
              </a:rPr>
              <a:t>    }</a:t>
            </a:r>
          </a:p>
          <a:p>
            <a:r>
              <a:rPr lang="en-US" altLang="zh-TW" sz="2000" dirty="0">
                <a:latin typeface="Times New Roman" panose="02020603050405020304" pitchFamily="18" charset="0"/>
                <a:cs typeface="Times New Roman" panose="02020603050405020304" pitchFamily="18" charset="0"/>
              </a:rPr>
              <a:t>    return t;</a:t>
            </a:r>
          </a:p>
          <a:p>
            <a:r>
              <a:rPr lang="en-US" altLang="zh-TW" sz="2000" dirty="0" smtClean="0">
                <a:latin typeface="Times New Roman" panose="02020603050405020304" pitchFamily="18" charset="0"/>
                <a:cs typeface="Times New Roman" panose="02020603050405020304" pitchFamily="18" charset="0"/>
              </a:rPr>
              <a:t>}</a:t>
            </a:r>
            <a:endParaRPr lang="en-US" altLang="zh-TW"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0272751"/>
      </p:ext>
    </p:extLst>
  </p:cSld>
  <p:clrMapOvr>
    <a:masterClrMapping/>
  </p:clrMapOvr>
  <p:transition advTm="26287"/>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delete_a_node-1</a:t>
            </a:r>
            <a:endParaRPr lang="zh-TW" altLang="en-US" b="1" dirty="0">
              <a:latin typeface="Times New Roman" panose="02020603050405020304" pitchFamily="18" charset="0"/>
              <a:cs typeface="Times New Roman" panose="02020603050405020304" pitchFamily="18" charset="0"/>
            </a:endParaRP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11</a:t>
            </a:fld>
            <a:endParaRPr lang="en-US" altLang="zh-TW">
              <a:ea typeface="新細明體" charset="-120"/>
            </a:endParaRPr>
          </a:p>
        </p:txBody>
      </p:sp>
      <p:sp>
        <p:nvSpPr>
          <p:cNvPr id="3" name="矩形 2"/>
          <p:cNvSpPr/>
          <p:nvPr/>
        </p:nvSpPr>
        <p:spPr>
          <a:xfrm>
            <a:off x="1033941" y="1336187"/>
            <a:ext cx="6011779" cy="5632311"/>
          </a:xfrm>
          <a:prstGeom prst="rect">
            <a:avLst/>
          </a:prstGeom>
        </p:spPr>
        <p:txBody>
          <a:bodyPr wrap="square">
            <a:spAutoFit/>
          </a:bodyPr>
          <a:lstStyle/>
          <a:p>
            <a:r>
              <a:rPr lang="en-US" altLang="zh-TW" sz="2000" dirty="0">
                <a:latin typeface="Times New Roman" panose="02020603050405020304" pitchFamily="18" charset="0"/>
                <a:cs typeface="Times New Roman" panose="02020603050405020304" pitchFamily="18" charset="0"/>
              </a:rPr>
              <a:t>node *</a:t>
            </a:r>
            <a:r>
              <a:rPr lang="en-US" altLang="zh-TW" sz="2000" dirty="0" err="1">
                <a:latin typeface="Times New Roman" panose="02020603050405020304" pitchFamily="18" charset="0"/>
                <a:cs typeface="Times New Roman" panose="02020603050405020304" pitchFamily="18" charset="0"/>
              </a:rPr>
              <a:t>delete_a_node</a:t>
            </a:r>
            <a:r>
              <a:rPr lang="en-US" altLang="zh-TW" sz="2000" dirty="0">
                <a:latin typeface="Times New Roman" panose="02020603050405020304" pitchFamily="18" charset="0"/>
                <a:cs typeface="Times New Roman" panose="02020603050405020304" pitchFamily="18" charset="0"/>
              </a:rPr>
              <a:t>(node **head, </a:t>
            </a:r>
            <a:r>
              <a:rPr lang="en-US" altLang="zh-TW" sz="2000" dirty="0" err="1">
                <a:latin typeface="Times New Roman" panose="02020603050405020304" pitchFamily="18" charset="0"/>
                <a:cs typeface="Times New Roman" panose="02020603050405020304" pitchFamily="18" charset="0"/>
              </a:rPr>
              <a:t>int</a:t>
            </a:r>
            <a:r>
              <a:rPr lang="en-US" altLang="zh-TW" sz="2000" dirty="0">
                <a:latin typeface="Times New Roman" panose="02020603050405020304" pitchFamily="18" charset="0"/>
                <a:cs typeface="Times New Roman" panose="02020603050405020304" pitchFamily="18" charset="0"/>
              </a:rPr>
              <a:t> d)</a:t>
            </a:r>
          </a:p>
          <a:p>
            <a:r>
              <a:rPr lang="en-US" altLang="zh-TW" sz="2000" dirty="0" smtClean="0">
                <a:latin typeface="Times New Roman" panose="02020603050405020304" pitchFamily="18" charset="0"/>
                <a:cs typeface="Times New Roman" panose="02020603050405020304" pitchFamily="18" charset="0"/>
              </a:rPr>
              <a:t>{  </a:t>
            </a:r>
          </a:p>
          <a:p>
            <a:r>
              <a:rPr lang="en-US" altLang="zh-TW" sz="2000" dirty="0" smtClean="0">
                <a:latin typeface="Times New Roman" panose="02020603050405020304" pitchFamily="18" charset="0"/>
                <a:cs typeface="Times New Roman" panose="02020603050405020304" pitchFamily="18" charset="0"/>
              </a:rPr>
              <a:t>    node </a:t>
            </a:r>
            <a:r>
              <a:rPr lang="en-US" altLang="zh-TW" sz="2000" dirty="0">
                <a:latin typeface="Times New Roman" panose="02020603050405020304" pitchFamily="18" charset="0"/>
                <a:cs typeface="Times New Roman" panose="02020603050405020304" pitchFamily="18" charset="0"/>
              </a:rPr>
              <a:t>*t=*head, *</a:t>
            </a:r>
            <a:r>
              <a:rPr lang="en-US" altLang="zh-TW" sz="2000" dirty="0" err="1">
                <a:latin typeface="Times New Roman" panose="02020603050405020304" pitchFamily="18" charset="0"/>
                <a:cs typeface="Times New Roman" panose="02020603050405020304" pitchFamily="18" charset="0"/>
              </a:rPr>
              <a:t>prev</a:t>
            </a:r>
            <a:r>
              <a:rPr lang="en-US" altLang="zh-TW" sz="2000" dirty="0">
                <a:latin typeface="Times New Roman" panose="02020603050405020304" pitchFamily="18" charset="0"/>
                <a:cs typeface="Times New Roman" panose="02020603050405020304" pitchFamily="18" charset="0"/>
              </a:rPr>
              <a:t>=NULL, *p;</a:t>
            </a:r>
          </a:p>
          <a:p>
            <a:r>
              <a:rPr lang="en-US" altLang="zh-TW" sz="2000" dirty="0">
                <a:latin typeface="Times New Roman" panose="02020603050405020304" pitchFamily="18" charset="0"/>
                <a:cs typeface="Times New Roman" panose="02020603050405020304" pitchFamily="18" charset="0"/>
              </a:rPr>
              <a:t>    p = </a:t>
            </a:r>
            <a:r>
              <a:rPr lang="en-US" altLang="zh-TW" sz="2000" dirty="0" err="1">
                <a:latin typeface="Times New Roman" panose="02020603050405020304" pitchFamily="18" charset="0"/>
                <a:cs typeface="Times New Roman" panose="02020603050405020304" pitchFamily="18" charset="0"/>
              </a:rPr>
              <a:t>search_a_list</a:t>
            </a:r>
            <a:r>
              <a:rPr lang="en-US" altLang="zh-TW" sz="2000" dirty="0">
                <a:latin typeface="Times New Roman" panose="02020603050405020304" pitchFamily="18" charset="0"/>
                <a:cs typeface="Times New Roman" panose="02020603050405020304" pitchFamily="18" charset="0"/>
              </a:rPr>
              <a:t>(t, d);</a:t>
            </a:r>
          </a:p>
          <a:p>
            <a:r>
              <a:rPr lang="en-US" altLang="zh-TW" sz="2000" dirty="0">
                <a:latin typeface="Times New Roman" panose="02020603050405020304" pitchFamily="18" charset="0"/>
                <a:cs typeface="Times New Roman" panose="02020603050405020304" pitchFamily="18" charset="0"/>
              </a:rPr>
              <a:t>    while (t != NULL &amp;&amp; t-&gt;data != d){</a:t>
            </a:r>
          </a:p>
          <a:p>
            <a:r>
              <a:rPr lang="en-US" altLang="zh-TW" sz="2000" dirty="0">
                <a:latin typeface="Times New Roman" panose="02020603050405020304" pitchFamily="18" charset="0"/>
                <a:cs typeface="Times New Roman" panose="02020603050405020304" pitchFamily="18" charset="0"/>
              </a:rPr>
              <a:t>         if(t-&gt;data &gt;d) return NULL;</a:t>
            </a:r>
          </a:p>
          <a:p>
            <a:r>
              <a:rPr lang="en-US" altLang="zh-TW" sz="2000" dirty="0">
                <a:latin typeface="Times New Roman" panose="02020603050405020304" pitchFamily="18" charset="0"/>
                <a:cs typeface="Times New Roman" panose="02020603050405020304" pitchFamily="18" charset="0"/>
              </a:rPr>
              <a:t>         </a:t>
            </a:r>
            <a:r>
              <a:rPr lang="en-US" altLang="zh-TW" sz="2000" dirty="0" err="1">
                <a:latin typeface="Times New Roman" panose="02020603050405020304" pitchFamily="18" charset="0"/>
                <a:cs typeface="Times New Roman" panose="02020603050405020304" pitchFamily="18" charset="0"/>
              </a:rPr>
              <a:t>prev</a:t>
            </a:r>
            <a:r>
              <a:rPr lang="en-US" altLang="zh-TW" sz="2000" dirty="0">
                <a:latin typeface="Times New Roman" panose="02020603050405020304" pitchFamily="18" charset="0"/>
                <a:cs typeface="Times New Roman" panose="02020603050405020304" pitchFamily="18" charset="0"/>
              </a:rPr>
              <a:t> = t;</a:t>
            </a:r>
          </a:p>
          <a:p>
            <a:r>
              <a:rPr lang="en-US" altLang="zh-TW" sz="2000" dirty="0">
                <a:latin typeface="Times New Roman" panose="02020603050405020304" pitchFamily="18" charset="0"/>
                <a:cs typeface="Times New Roman" panose="02020603050405020304" pitchFamily="18" charset="0"/>
              </a:rPr>
              <a:t>         t = t -&gt; next</a:t>
            </a:r>
          </a:p>
          <a:p>
            <a:r>
              <a:rPr lang="en-US" altLang="zh-TW" sz="2000" dirty="0">
                <a:latin typeface="Times New Roman" panose="02020603050405020304" pitchFamily="18" charset="0"/>
                <a:cs typeface="Times New Roman" panose="02020603050405020304" pitchFamily="18" charset="0"/>
              </a:rPr>
              <a:t>    }</a:t>
            </a:r>
          </a:p>
          <a:p>
            <a:r>
              <a:rPr lang="en-US" altLang="zh-TW" sz="2000" dirty="0">
                <a:latin typeface="Times New Roman" panose="02020603050405020304" pitchFamily="18" charset="0"/>
                <a:cs typeface="Times New Roman" panose="02020603050405020304" pitchFamily="18" charset="0"/>
              </a:rPr>
              <a:t>    if(t==NULL) {return NULL;}</a:t>
            </a:r>
          </a:p>
          <a:p>
            <a:r>
              <a:rPr lang="en-US" altLang="zh-TW" sz="2000" dirty="0">
                <a:latin typeface="Times New Roman" panose="02020603050405020304" pitchFamily="18" charset="0"/>
                <a:cs typeface="Times New Roman" panose="02020603050405020304" pitchFamily="18" charset="0"/>
              </a:rPr>
              <a:t>    if(</a:t>
            </a:r>
            <a:r>
              <a:rPr lang="en-US" altLang="zh-TW" sz="2000" dirty="0" err="1">
                <a:latin typeface="Times New Roman" panose="02020603050405020304" pitchFamily="18" charset="0"/>
                <a:cs typeface="Times New Roman" panose="02020603050405020304" pitchFamily="18" charset="0"/>
              </a:rPr>
              <a:t>prev</a:t>
            </a:r>
            <a:r>
              <a:rPr lang="en-US" altLang="zh-TW" sz="2000" dirty="0">
                <a:latin typeface="Times New Roman" panose="02020603050405020304" pitchFamily="18" charset="0"/>
                <a:cs typeface="Times New Roman" panose="02020603050405020304" pitchFamily="18" charset="0"/>
              </a:rPr>
              <a:t>==NULL) {*head = t-&gt;next; t-&gt;next=NULL; </a:t>
            </a:r>
            <a:r>
              <a:rPr lang="en-US" altLang="zh-TW" sz="2000" dirty="0" smtClean="0">
                <a:latin typeface="Times New Roman" panose="02020603050405020304" pitchFamily="18" charset="0"/>
                <a:cs typeface="Times New Roman" panose="02020603050405020304" pitchFamily="18" charset="0"/>
              </a:rPr>
              <a:t> </a:t>
            </a:r>
          </a:p>
          <a:p>
            <a:r>
              <a:rPr lang="en-US" altLang="zh-TW" sz="2000" dirty="0">
                <a:latin typeface="Times New Roman" panose="02020603050405020304" pitchFamily="18" charset="0"/>
                <a:cs typeface="Times New Roman" panose="02020603050405020304" pitchFamily="18" charset="0"/>
              </a:rPr>
              <a:t> </a:t>
            </a:r>
            <a:r>
              <a:rPr lang="en-US" altLang="zh-TW" sz="2000" dirty="0" smtClean="0">
                <a:latin typeface="Times New Roman" panose="02020603050405020304" pitchFamily="18" charset="0"/>
                <a:cs typeface="Times New Roman" panose="02020603050405020304" pitchFamily="18" charset="0"/>
              </a:rPr>
              <a:t>   return </a:t>
            </a:r>
            <a:r>
              <a:rPr lang="en-US" altLang="zh-TW" sz="2000" dirty="0">
                <a:latin typeface="Times New Roman" panose="02020603050405020304" pitchFamily="18" charset="0"/>
                <a:cs typeface="Times New Roman" panose="02020603050405020304" pitchFamily="18" charset="0"/>
              </a:rPr>
              <a:t>t;}</a:t>
            </a:r>
          </a:p>
          <a:p>
            <a:r>
              <a:rPr lang="en-US" altLang="zh-TW" sz="2000" dirty="0">
                <a:latin typeface="Times New Roman" panose="02020603050405020304" pitchFamily="18" charset="0"/>
                <a:cs typeface="Times New Roman" panose="02020603050405020304" pitchFamily="18" charset="0"/>
              </a:rPr>
              <a:t>    </a:t>
            </a:r>
            <a:r>
              <a:rPr lang="en-US" altLang="zh-TW" sz="2000" dirty="0" err="1">
                <a:latin typeface="Times New Roman" panose="02020603050405020304" pitchFamily="18" charset="0"/>
                <a:cs typeface="Times New Roman" panose="02020603050405020304" pitchFamily="18" charset="0"/>
              </a:rPr>
              <a:t>prev</a:t>
            </a:r>
            <a:r>
              <a:rPr lang="en-US" altLang="zh-TW" sz="2000" dirty="0">
                <a:latin typeface="Times New Roman" panose="02020603050405020304" pitchFamily="18" charset="0"/>
                <a:cs typeface="Times New Roman" panose="02020603050405020304" pitchFamily="18" charset="0"/>
              </a:rPr>
              <a:t>-&gt;next = t-&gt;next;</a:t>
            </a:r>
          </a:p>
          <a:p>
            <a:r>
              <a:rPr lang="en-US" altLang="zh-TW" sz="2000" dirty="0">
                <a:latin typeface="Times New Roman" panose="02020603050405020304" pitchFamily="18" charset="0"/>
                <a:cs typeface="Times New Roman" panose="02020603050405020304" pitchFamily="18" charset="0"/>
              </a:rPr>
              <a:t>    t-&gt;next=NULL;</a:t>
            </a:r>
          </a:p>
          <a:p>
            <a:r>
              <a:rPr lang="en-US" altLang="zh-TW" sz="2000" dirty="0">
                <a:latin typeface="Times New Roman" panose="02020603050405020304" pitchFamily="18" charset="0"/>
                <a:cs typeface="Times New Roman" panose="02020603050405020304" pitchFamily="18" charset="0"/>
              </a:rPr>
              <a:t>    return t;</a:t>
            </a:r>
          </a:p>
          <a:p>
            <a:r>
              <a:rPr lang="en-US" altLang="zh-TW" sz="2000" dirty="0">
                <a:latin typeface="Times New Roman" panose="02020603050405020304" pitchFamily="18" charset="0"/>
                <a:cs typeface="Times New Roman" panose="02020603050405020304" pitchFamily="18" charset="0"/>
              </a:rPr>
              <a:t>}</a:t>
            </a:r>
          </a:p>
          <a:p>
            <a:r>
              <a:rPr lang="en-US" altLang="zh-TW" sz="2000" dirty="0">
                <a:latin typeface="Times New Roman" panose="02020603050405020304" pitchFamily="18" charset="0"/>
                <a:cs typeface="Times New Roman" panose="02020603050405020304" pitchFamily="18" charset="0"/>
              </a:rPr>
              <a:t>calling:</a:t>
            </a:r>
          </a:p>
          <a:p>
            <a:r>
              <a:rPr lang="en-US" altLang="zh-TW" sz="2000" dirty="0">
                <a:latin typeface="Times New Roman" panose="02020603050405020304" pitchFamily="18" charset="0"/>
                <a:cs typeface="Times New Roman" panose="02020603050405020304" pitchFamily="18" charset="0"/>
              </a:rPr>
              <a:t>p = </a:t>
            </a:r>
            <a:r>
              <a:rPr lang="en-US" altLang="zh-TW" sz="2000" dirty="0" err="1">
                <a:latin typeface="Times New Roman" panose="02020603050405020304" pitchFamily="18" charset="0"/>
                <a:cs typeface="Times New Roman" panose="02020603050405020304" pitchFamily="18" charset="0"/>
              </a:rPr>
              <a:t>delete_a_node</a:t>
            </a:r>
            <a:r>
              <a:rPr lang="en-US" altLang="zh-TW" sz="2000" dirty="0">
                <a:latin typeface="Times New Roman" panose="02020603050405020304" pitchFamily="18" charset="0"/>
                <a:cs typeface="Times New Roman" panose="02020603050405020304" pitchFamily="18" charset="0"/>
              </a:rPr>
              <a:t>(&amp;head, data);</a:t>
            </a:r>
            <a:endParaRPr lang="zh-TW"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5442311"/>
      </p:ext>
    </p:extLst>
  </p:cSld>
  <p:clrMapOvr>
    <a:masterClrMapping/>
  </p:clrMapOvr>
  <p:transition advTm="26287"/>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err="1">
                <a:latin typeface="Times New Roman" panose="02020603050405020304" pitchFamily="18" charset="0"/>
                <a:cs typeface="Times New Roman" panose="02020603050405020304" pitchFamily="18" charset="0"/>
              </a:rPr>
              <a:t>delete_a_nodeA</a:t>
            </a:r>
            <a:endParaRPr lang="zh-TW" altLang="en-US" b="1" dirty="0">
              <a:latin typeface="Times New Roman" panose="02020603050405020304" pitchFamily="18" charset="0"/>
              <a:cs typeface="Times New Roman" panose="02020603050405020304" pitchFamily="18" charset="0"/>
            </a:endParaRPr>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12</a:t>
            </a:fld>
            <a:endParaRPr lang="en-US" altLang="zh-TW">
              <a:ea typeface="新細明體" charset="-120"/>
            </a:endParaRPr>
          </a:p>
        </p:txBody>
      </p:sp>
      <p:sp>
        <p:nvSpPr>
          <p:cNvPr id="2" name="矩形 1"/>
          <p:cNvSpPr/>
          <p:nvPr/>
        </p:nvSpPr>
        <p:spPr>
          <a:xfrm>
            <a:off x="1016000" y="1422286"/>
            <a:ext cx="6096000" cy="4708981"/>
          </a:xfrm>
          <a:prstGeom prst="rect">
            <a:avLst/>
          </a:prstGeom>
        </p:spPr>
        <p:txBody>
          <a:bodyPr>
            <a:spAutoFit/>
          </a:bodyPr>
          <a:lstStyle/>
          <a:p>
            <a:r>
              <a:rPr lang="zh-TW" altLang="en-US" sz="2000" dirty="0">
                <a:latin typeface="Times New Roman" panose="02020603050405020304" pitchFamily="18" charset="0"/>
                <a:cs typeface="Times New Roman" panose="02020603050405020304" pitchFamily="18" charset="0"/>
              </a:rPr>
              <a:t>node *delete_a_nodeA(node **head, int d)</a:t>
            </a:r>
          </a:p>
          <a:p>
            <a:r>
              <a:rPr lang="zh-TW" altLang="en-US" sz="2000" dirty="0">
                <a:latin typeface="Times New Roman" panose="02020603050405020304" pitchFamily="18" charset="0"/>
                <a:cs typeface="Times New Roman" panose="02020603050405020304" pitchFamily="18" charset="0"/>
              </a:rPr>
              <a:t>{</a:t>
            </a:r>
          </a:p>
          <a:p>
            <a:r>
              <a:rPr lang="zh-TW" altLang="en-US" sz="2000" dirty="0">
                <a:latin typeface="Times New Roman" panose="02020603050405020304" pitchFamily="18" charset="0"/>
                <a:cs typeface="Times New Roman" panose="02020603050405020304" pitchFamily="18" charset="0"/>
              </a:rPr>
              <a:t>    node **t=head, *p</a:t>
            </a:r>
            <a:r>
              <a:rPr lang="zh-TW" altLang="en-US" sz="2000" dirty="0" smtClean="0">
                <a:latin typeface="Times New Roman" panose="02020603050405020304" pitchFamily="18" charset="0"/>
                <a:cs typeface="Times New Roman" panose="02020603050405020304" pitchFamily="18" charset="0"/>
              </a:rPr>
              <a:t>;</a:t>
            </a:r>
            <a:endParaRPr lang="zh-TW" altLang="en-US" sz="2000" dirty="0">
              <a:latin typeface="Times New Roman" panose="02020603050405020304" pitchFamily="18" charset="0"/>
              <a:cs typeface="Times New Roman" panose="02020603050405020304" pitchFamily="18" charset="0"/>
            </a:endParaRPr>
          </a:p>
          <a:p>
            <a:r>
              <a:rPr lang="zh-TW" altLang="en-US" sz="2000" dirty="0">
                <a:latin typeface="Times New Roman" panose="02020603050405020304" pitchFamily="18" charset="0"/>
                <a:cs typeface="Times New Roman" panose="02020603050405020304" pitchFamily="18" charset="0"/>
              </a:rPr>
              <a:t>    while (*t != NULL &amp;&amp; (*t)-&gt;data != d){</a:t>
            </a:r>
          </a:p>
          <a:p>
            <a:r>
              <a:rPr lang="zh-TW" altLang="en-US" sz="2000" dirty="0">
                <a:latin typeface="Times New Roman" panose="02020603050405020304" pitchFamily="18" charset="0"/>
                <a:cs typeface="Times New Roman" panose="02020603050405020304" pitchFamily="18" charset="0"/>
              </a:rPr>
              <a:t>         t = &amp;((*t) -&gt; next);</a:t>
            </a:r>
          </a:p>
          <a:p>
            <a:r>
              <a:rPr lang="zh-TW" altLang="en-US" sz="2000" dirty="0">
                <a:latin typeface="Times New Roman" panose="02020603050405020304" pitchFamily="18" charset="0"/>
                <a:cs typeface="Times New Roman" panose="02020603050405020304" pitchFamily="18" charset="0"/>
              </a:rPr>
              <a:t>    }</a:t>
            </a:r>
          </a:p>
          <a:p>
            <a:r>
              <a:rPr lang="zh-TW" altLang="en-US" sz="2000" dirty="0">
                <a:latin typeface="Times New Roman" panose="02020603050405020304" pitchFamily="18" charset="0"/>
                <a:cs typeface="Times New Roman" panose="02020603050405020304" pitchFamily="18" charset="0"/>
              </a:rPr>
              <a:t>    if(*t==NULL) {return NULL;}</a:t>
            </a:r>
          </a:p>
          <a:p>
            <a:r>
              <a:rPr lang="zh-TW" altLang="en-US" sz="2000" dirty="0">
                <a:latin typeface="Times New Roman" panose="02020603050405020304" pitchFamily="18" charset="0"/>
                <a:cs typeface="Times New Roman" panose="02020603050405020304" pitchFamily="18" charset="0"/>
              </a:rPr>
              <a:t>    if(t==head) {*head = (*t)-&gt;next; (*t)-&gt;next=NULL; return *t;}</a:t>
            </a:r>
          </a:p>
          <a:p>
            <a:r>
              <a:rPr lang="zh-TW" altLang="en-US" sz="2000" dirty="0">
                <a:latin typeface="Times New Roman" panose="02020603050405020304" pitchFamily="18" charset="0"/>
                <a:cs typeface="Times New Roman" panose="02020603050405020304" pitchFamily="18" charset="0"/>
              </a:rPr>
              <a:t>    p = *t;</a:t>
            </a:r>
          </a:p>
          <a:p>
            <a:r>
              <a:rPr lang="zh-TW" altLang="en-US" sz="2000" dirty="0">
                <a:latin typeface="Times New Roman" panose="02020603050405020304" pitchFamily="18" charset="0"/>
                <a:cs typeface="Times New Roman" panose="02020603050405020304" pitchFamily="18" charset="0"/>
              </a:rPr>
              <a:t>    *t = (*t)-&gt;next;</a:t>
            </a:r>
          </a:p>
          <a:p>
            <a:r>
              <a:rPr lang="zh-TW" altLang="en-US" sz="2000" dirty="0">
                <a:latin typeface="Times New Roman" panose="02020603050405020304" pitchFamily="18" charset="0"/>
                <a:cs typeface="Times New Roman" panose="02020603050405020304" pitchFamily="18" charset="0"/>
              </a:rPr>
              <a:t>    return p;</a:t>
            </a:r>
          </a:p>
          <a:p>
            <a:r>
              <a:rPr lang="zh-TW" altLang="en-US" sz="2000" dirty="0">
                <a:latin typeface="Times New Roman" panose="02020603050405020304" pitchFamily="18" charset="0"/>
                <a:cs typeface="Times New Roman" panose="02020603050405020304" pitchFamily="18" charset="0"/>
              </a:rPr>
              <a:t>}</a:t>
            </a:r>
          </a:p>
          <a:p>
            <a:r>
              <a:rPr lang="zh-TW" altLang="en-US" sz="2000" dirty="0">
                <a:latin typeface="Times New Roman" panose="02020603050405020304" pitchFamily="18" charset="0"/>
                <a:cs typeface="Times New Roman" panose="02020603050405020304" pitchFamily="18" charset="0"/>
              </a:rPr>
              <a:t>calling:</a:t>
            </a:r>
          </a:p>
          <a:p>
            <a:r>
              <a:rPr lang="zh-TW" altLang="en-US" sz="2000" dirty="0">
                <a:latin typeface="Times New Roman" panose="02020603050405020304" pitchFamily="18" charset="0"/>
                <a:cs typeface="Times New Roman" panose="02020603050405020304" pitchFamily="18" charset="0"/>
              </a:rPr>
              <a:t>p = delete_a_nodeA(&amp;head, data);</a:t>
            </a:r>
          </a:p>
        </p:txBody>
      </p:sp>
    </p:spTree>
    <p:extLst>
      <p:ext uri="{BB962C8B-B14F-4D97-AF65-F5344CB8AC3E}">
        <p14:creationId xmlns:p14="http://schemas.microsoft.com/office/powerpoint/2010/main" val="3618466539"/>
      </p:ext>
    </p:extLst>
  </p:cSld>
  <p:clrMapOvr>
    <a:masterClrMapping/>
  </p:clrMapOvr>
  <p:transition advTm="26287"/>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err="1">
                <a:latin typeface="Times New Roman" panose="02020603050405020304" pitchFamily="18" charset="0"/>
                <a:cs typeface="Times New Roman" panose="02020603050405020304" pitchFamily="18" charset="0"/>
              </a:rPr>
              <a:t>delete_a_nodeDLL</a:t>
            </a:r>
            <a:endParaRPr lang="zh-TW" altLang="en-US" b="1" dirty="0">
              <a:latin typeface="Times New Roman" panose="02020603050405020304" pitchFamily="18" charset="0"/>
              <a:cs typeface="Times New Roman" panose="02020603050405020304" pitchFamily="18" charset="0"/>
            </a:endParaRPr>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13</a:t>
            </a:fld>
            <a:endParaRPr lang="en-US" altLang="zh-TW">
              <a:ea typeface="新細明體" charset="-120"/>
            </a:endParaRPr>
          </a:p>
        </p:txBody>
      </p:sp>
      <p:sp>
        <p:nvSpPr>
          <p:cNvPr id="3" name="矩形 2"/>
          <p:cNvSpPr/>
          <p:nvPr/>
        </p:nvSpPr>
        <p:spPr>
          <a:xfrm>
            <a:off x="1016000" y="1312506"/>
            <a:ext cx="6096000" cy="5016758"/>
          </a:xfrm>
          <a:prstGeom prst="rect">
            <a:avLst/>
          </a:prstGeom>
        </p:spPr>
        <p:txBody>
          <a:bodyPr>
            <a:spAutoFit/>
          </a:bodyPr>
          <a:lstStyle/>
          <a:p>
            <a:r>
              <a:rPr lang="zh-TW" altLang="en-US" sz="2000" dirty="0">
                <a:latin typeface="Times New Roman" panose="02020603050405020304" pitchFamily="18" charset="0"/>
                <a:cs typeface="Times New Roman" panose="02020603050405020304" pitchFamily="18" charset="0"/>
              </a:rPr>
              <a:t>node *delete_a_nodeDLL(node **head, int d)</a:t>
            </a:r>
          </a:p>
          <a:p>
            <a:r>
              <a:rPr lang="zh-TW" altLang="en-US" sz="2000" dirty="0">
                <a:latin typeface="Times New Roman" panose="02020603050405020304" pitchFamily="18" charset="0"/>
                <a:cs typeface="Times New Roman" panose="02020603050405020304" pitchFamily="18" charset="0"/>
              </a:rPr>
              <a:t>{</a:t>
            </a:r>
          </a:p>
          <a:p>
            <a:r>
              <a:rPr lang="zh-TW" altLang="en-US" sz="2000" dirty="0">
                <a:latin typeface="Times New Roman" panose="02020603050405020304" pitchFamily="18" charset="0"/>
                <a:cs typeface="Times New Roman" panose="02020603050405020304" pitchFamily="18" charset="0"/>
              </a:rPr>
              <a:t>    node *t=*head</a:t>
            </a:r>
            <a:r>
              <a:rPr lang="zh-TW" altLang="en-US" sz="2000" dirty="0" smtClean="0">
                <a:latin typeface="Times New Roman" panose="02020603050405020304" pitchFamily="18" charset="0"/>
                <a:cs typeface="Times New Roman" panose="02020603050405020304" pitchFamily="18" charset="0"/>
              </a:rPr>
              <a:t>;</a:t>
            </a:r>
            <a:endParaRPr lang="zh-TW" altLang="en-US" sz="2000" dirty="0">
              <a:latin typeface="Times New Roman" panose="02020603050405020304" pitchFamily="18" charset="0"/>
              <a:cs typeface="Times New Roman" panose="02020603050405020304" pitchFamily="18" charset="0"/>
            </a:endParaRPr>
          </a:p>
          <a:p>
            <a:r>
              <a:rPr lang="zh-TW" altLang="en-US" sz="2000" dirty="0">
                <a:latin typeface="Times New Roman" panose="02020603050405020304" pitchFamily="18" charset="0"/>
                <a:cs typeface="Times New Roman" panose="02020603050405020304" pitchFamily="18" charset="0"/>
              </a:rPr>
              <a:t>    while (t != NULL &amp;&amp; t-&gt;data != d){</a:t>
            </a:r>
          </a:p>
          <a:p>
            <a:r>
              <a:rPr lang="zh-TW" altLang="en-US" sz="2000" dirty="0">
                <a:latin typeface="Times New Roman" panose="02020603050405020304" pitchFamily="18" charset="0"/>
                <a:cs typeface="Times New Roman" panose="02020603050405020304" pitchFamily="18" charset="0"/>
              </a:rPr>
              <a:t>         if(t-&gt;data &gt;d) return NULL;</a:t>
            </a:r>
          </a:p>
          <a:p>
            <a:r>
              <a:rPr lang="zh-TW" altLang="en-US" sz="2000" dirty="0">
                <a:latin typeface="Times New Roman" panose="02020603050405020304" pitchFamily="18" charset="0"/>
                <a:cs typeface="Times New Roman" panose="02020603050405020304" pitchFamily="18" charset="0"/>
              </a:rPr>
              <a:t>         t = t -&gt; next</a:t>
            </a:r>
          </a:p>
          <a:p>
            <a:r>
              <a:rPr lang="zh-TW" altLang="en-US" sz="2000" dirty="0">
                <a:latin typeface="Times New Roman" panose="02020603050405020304" pitchFamily="18" charset="0"/>
                <a:cs typeface="Times New Roman" panose="02020603050405020304" pitchFamily="18" charset="0"/>
              </a:rPr>
              <a:t>    }</a:t>
            </a:r>
          </a:p>
          <a:p>
            <a:r>
              <a:rPr lang="zh-TW" altLang="en-US" sz="2000" dirty="0">
                <a:latin typeface="Times New Roman" panose="02020603050405020304" pitchFamily="18" charset="0"/>
                <a:cs typeface="Times New Roman" panose="02020603050405020304" pitchFamily="18" charset="0"/>
              </a:rPr>
              <a:t>    if(t==NULL) {return NULL;}</a:t>
            </a:r>
          </a:p>
          <a:p>
            <a:r>
              <a:rPr lang="zh-TW" altLang="en-US" sz="2000" dirty="0">
                <a:latin typeface="Times New Roman" panose="02020603050405020304" pitchFamily="18" charset="0"/>
                <a:cs typeface="Times New Roman" panose="02020603050405020304" pitchFamily="18" charset="0"/>
              </a:rPr>
              <a:t>    if(t == *head) *head = t-&gt;next;</a:t>
            </a:r>
          </a:p>
          <a:p>
            <a:r>
              <a:rPr lang="zh-TW" altLang="en-US" sz="2000" dirty="0">
                <a:latin typeface="Times New Roman" panose="02020603050405020304" pitchFamily="18" charset="0"/>
                <a:cs typeface="Times New Roman" panose="02020603050405020304" pitchFamily="18" charset="0"/>
              </a:rPr>
              <a:t>    if (t-&gt;prev !=NULL) t-&gt;prev-&gt;next;=t-&gt;next;</a:t>
            </a:r>
          </a:p>
          <a:p>
            <a:r>
              <a:rPr lang="zh-TW" altLang="en-US" sz="2000" dirty="0">
                <a:latin typeface="Times New Roman" panose="02020603050405020304" pitchFamily="18" charset="0"/>
                <a:cs typeface="Times New Roman" panose="02020603050405020304" pitchFamily="18" charset="0"/>
              </a:rPr>
              <a:t>    if (t-&gt;next!=NULL) t-&gt;next-&gt;prev=t-&gt;prev;</a:t>
            </a:r>
          </a:p>
          <a:p>
            <a:r>
              <a:rPr lang="zh-TW" altLang="en-US" sz="2000" dirty="0">
                <a:latin typeface="Times New Roman" panose="02020603050405020304" pitchFamily="18" charset="0"/>
                <a:cs typeface="Times New Roman" panose="02020603050405020304" pitchFamily="18" charset="0"/>
              </a:rPr>
              <a:t>    t-&gt;next=t-&gt;prev=NULL;</a:t>
            </a:r>
          </a:p>
          <a:p>
            <a:r>
              <a:rPr lang="zh-TW" altLang="en-US" sz="2000" dirty="0">
                <a:latin typeface="Times New Roman" panose="02020603050405020304" pitchFamily="18" charset="0"/>
                <a:cs typeface="Times New Roman" panose="02020603050405020304" pitchFamily="18" charset="0"/>
              </a:rPr>
              <a:t>    return t;</a:t>
            </a:r>
          </a:p>
          <a:p>
            <a:r>
              <a:rPr lang="zh-TW" altLang="en-US" sz="2000" dirty="0">
                <a:latin typeface="Times New Roman" panose="02020603050405020304" pitchFamily="18" charset="0"/>
                <a:cs typeface="Times New Roman" panose="02020603050405020304" pitchFamily="18" charset="0"/>
              </a:rPr>
              <a:t>}</a:t>
            </a:r>
          </a:p>
          <a:p>
            <a:r>
              <a:rPr lang="zh-TW" altLang="en-US" sz="2000" dirty="0">
                <a:latin typeface="Times New Roman" panose="02020603050405020304" pitchFamily="18" charset="0"/>
                <a:cs typeface="Times New Roman" panose="02020603050405020304" pitchFamily="18" charset="0"/>
              </a:rPr>
              <a:t>calling:</a:t>
            </a:r>
          </a:p>
          <a:p>
            <a:r>
              <a:rPr lang="zh-TW" altLang="en-US" sz="2000" dirty="0">
                <a:latin typeface="Times New Roman" panose="02020603050405020304" pitchFamily="18" charset="0"/>
                <a:cs typeface="Times New Roman" panose="02020603050405020304" pitchFamily="18" charset="0"/>
              </a:rPr>
              <a:t>p = delete_a_node(&amp;head, data);</a:t>
            </a:r>
          </a:p>
        </p:txBody>
      </p:sp>
    </p:spTree>
    <p:extLst>
      <p:ext uri="{BB962C8B-B14F-4D97-AF65-F5344CB8AC3E}">
        <p14:creationId xmlns:p14="http://schemas.microsoft.com/office/powerpoint/2010/main" val="3548547311"/>
      </p:ext>
    </p:extLst>
  </p:cSld>
  <p:clrMapOvr>
    <a:masterClrMapping/>
  </p:clrMapOvr>
  <p:transition advTm="26287"/>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err="1">
                <a:latin typeface="Times New Roman" panose="02020603050405020304" pitchFamily="18" charset="0"/>
                <a:cs typeface="Times New Roman" panose="02020603050405020304" pitchFamily="18" charset="0"/>
              </a:rPr>
              <a:t>dummy_insert_a_node</a:t>
            </a:r>
            <a:endParaRPr lang="zh-TW" altLang="en-US" b="1" dirty="0">
              <a:latin typeface="Times New Roman" panose="02020603050405020304" pitchFamily="18" charset="0"/>
              <a:cs typeface="Times New Roman" panose="02020603050405020304" pitchFamily="18" charset="0"/>
            </a:endParaRPr>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14</a:t>
            </a:fld>
            <a:endParaRPr lang="en-US" altLang="zh-TW">
              <a:ea typeface="新細明體" charset="-120"/>
            </a:endParaRPr>
          </a:p>
        </p:txBody>
      </p:sp>
      <p:sp>
        <p:nvSpPr>
          <p:cNvPr id="3" name="矩形 2"/>
          <p:cNvSpPr/>
          <p:nvPr/>
        </p:nvSpPr>
        <p:spPr>
          <a:xfrm>
            <a:off x="918410" y="1141414"/>
            <a:ext cx="6096000" cy="5016758"/>
          </a:xfrm>
          <a:prstGeom prst="rect">
            <a:avLst/>
          </a:prstGeom>
        </p:spPr>
        <p:txBody>
          <a:bodyPr>
            <a:spAutoFit/>
          </a:bodyPr>
          <a:lstStyle/>
          <a:p>
            <a:endParaRPr lang="zh-TW" altLang="en-US" sz="2000" dirty="0">
              <a:latin typeface="Times New Roman" panose="02020603050405020304" pitchFamily="18" charset="0"/>
              <a:cs typeface="Times New Roman" panose="02020603050405020304" pitchFamily="18" charset="0"/>
            </a:endParaRPr>
          </a:p>
          <a:p>
            <a:r>
              <a:rPr lang="zh-TW" altLang="en-US" sz="2000" dirty="0">
                <a:latin typeface="Times New Roman" panose="02020603050405020304" pitchFamily="18" charset="0"/>
                <a:cs typeface="Times New Roman" panose="02020603050405020304" pitchFamily="18" charset="0"/>
              </a:rPr>
              <a:t>dummy_insert_a_node(node *dh, node *p)</a:t>
            </a:r>
          </a:p>
          <a:p>
            <a:r>
              <a:rPr lang="zh-TW" altLang="en-US" sz="2000" dirty="0">
                <a:latin typeface="Times New Roman" panose="02020603050405020304" pitchFamily="18" charset="0"/>
                <a:cs typeface="Times New Roman" panose="02020603050405020304" pitchFamily="18" charset="0"/>
              </a:rPr>
              <a:t>{</a:t>
            </a:r>
          </a:p>
          <a:p>
            <a:r>
              <a:rPr lang="zh-TW" altLang="en-US" sz="2000" dirty="0">
                <a:latin typeface="Times New Roman" panose="02020603050405020304" pitchFamily="18" charset="0"/>
                <a:cs typeface="Times New Roman" panose="02020603050405020304" pitchFamily="18" charset="0"/>
              </a:rPr>
              <a:t>    node *t=dh</a:t>
            </a:r>
            <a:r>
              <a:rPr lang="zh-TW" altLang="en-US" sz="2000" dirty="0" smtClean="0">
                <a:latin typeface="Times New Roman" panose="02020603050405020304" pitchFamily="18" charset="0"/>
                <a:cs typeface="Times New Roman" panose="02020603050405020304" pitchFamily="18" charset="0"/>
              </a:rPr>
              <a:t>;</a:t>
            </a:r>
            <a:endParaRPr lang="zh-TW" altLang="en-US" sz="2000" dirty="0">
              <a:latin typeface="Times New Roman" panose="02020603050405020304" pitchFamily="18" charset="0"/>
              <a:cs typeface="Times New Roman" panose="02020603050405020304" pitchFamily="18" charset="0"/>
            </a:endParaRPr>
          </a:p>
          <a:p>
            <a:r>
              <a:rPr lang="zh-TW" altLang="en-US" sz="2000" dirty="0">
                <a:latin typeface="Times New Roman" panose="02020603050405020304" pitchFamily="18" charset="0"/>
                <a:cs typeface="Times New Roman" panose="02020603050405020304" pitchFamily="18" charset="0"/>
              </a:rPr>
              <a:t>    if(p==NULL) return;</a:t>
            </a:r>
          </a:p>
          <a:p>
            <a:endParaRPr lang="zh-TW" altLang="en-US" sz="2000" dirty="0">
              <a:latin typeface="Times New Roman" panose="02020603050405020304" pitchFamily="18" charset="0"/>
              <a:cs typeface="Times New Roman" panose="02020603050405020304" pitchFamily="18" charset="0"/>
            </a:endParaRPr>
          </a:p>
          <a:p>
            <a:r>
              <a:rPr lang="zh-TW" altLang="en-US" sz="2000" dirty="0">
                <a:latin typeface="Times New Roman" panose="02020603050405020304" pitchFamily="18" charset="0"/>
                <a:cs typeface="Times New Roman" panose="02020603050405020304" pitchFamily="18" charset="0"/>
              </a:rPr>
              <a:t>    while (t-&gt;next !=NULL &amp;&amp; t-&gt;next-&gt;data &lt; p-&gt;data)</a:t>
            </a:r>
          </a:p>
          <a:p>
            <a:r>
              <a:rPr lang="zh-TW" altLang="en-US" sz="2000" dirty="0">
                <a:latin typeface="Times New Roman" panose="02020603050405020304" pitchFamily="18" charset="0"/>
                <a:cs typeface="Times New Roman" panose="02020603050405020304" pitchFamily="18" charset="0"/>
              </a:rPr>
              <a:t>           t = t-&gt;next;</a:t>
            </a:r>
          </a:p>
          <a:p>
            <a:r>
              <a:rPr lang="zh-TW" altLang="en-US" sz="2000" dirty="0">
                <a:latin typeface="Times New Roman" panose="02020603050405020304" pitchFamily="18" charset="0"/>
                <a:cs typeface="Times New Roman" panose="02020603050405020304" pitchFamily="18" charset="0"/>
              </a:rPr>
              <a:t>    </a:t>
            </a:r>
          </a:p>
          <a:p>
            <a:r>
              <a:rPr lang="zh-TW" altLang="en-US" sz="2000" dirty="0">
                <a:latin typeface="Times New Roman" panose="02020603050405020304" pitchFamily="18" charset="0"/>
                <a:cs typeface="Times New Roman" panose="02020603050405020304" pitchFamily="18" charset="0"/>
              </a:rPr>
              <a:t>    p-&gt;next = t-&gt;next; </a:t>
            </a:r>
          </a:p>
          <a:p>
            <a:r>
              <a:rPr lang="zh-TW" altLang="en-US" sz="2000" dirty="0">
                <a:latin typeface="Times New Roman" panose="02020603050405020304" pitchFamily="18" charset="0"/>
                <a:cs typeface="Times New Roman" panose="02020603050405020304" pitchFamily="18" charset="0"/>
              </a:rPr>
              <a:t>    t-&gt;next = p;</a:t>
            </a:r>
          </a:p>
          <a:p>
            <a:r>
              <a:rPr lang="zh-TW" altLang="en-US" sz="2000" dirty="0">
                <a:latin typeface="Times New Roman" panose="02020603050405020304" pitchFamily="18" charset="0"/>
                <a:cs typeface="Times New Roman" panose="02020603050405020304" pitchFamily="18" charset="0"/>
              </a:rPr>
              <a:t>    return;</a:t>
            </a:r>
          </a:p>
          <a:p>
            <a:r>
              <a:rPr lang="zh-TW" altLang="en-US" sz="2000" dirty="0">
                <a:latin typeface="Times New Roman" panose="02020603050405020304" pitchFamily="18" charset="0"/>
                <a:cs typeface="Times New Roman" panose="02020603050405020304" pitchFamily="18" charset="0"/>
              </a:rPr>
              <a:t>}</a:t>
            </a:r>
          </a:p>
          <a:p>
            <a:r>
              <a:rPr lang="zh-TW" altLang="en-US" sz="2000" dirty="0">
                <a:latin typeface="Times New Roman" panose="02020603050405020304" pitchFamily="18" charset="0"/>
                <a:cs typeface="Times New Roman" panose="02020603050405020304" pitchFamily="18" charset="0"/>
              </a:rPr>
              <a:t>==========</a:t>
            </a:r>
          </a:p>
          <a:p>
            <a:r>
              <a:rPr lang="zh-TW" altLang="en-US" sz="2000" dirty="0">
                <a:latin typeface="Times New Roman" panose="02020603050405020304" pitchFamily="18" charset="0"/>
                <a:cs typeface="Times New Roman" panose="02020603050405020304" pitchFamily="18" charset="0"/>
              </a:rPr>
              <a:t>calling:</a:t>
            </a:r>
          </a:p>
          <a:p>
            <a:r>
              <a:rPr lang="zh-TW" altLang="en-US" sz="2000" dirty="0">
                <a:latin typeface="Times New Roman" panose="02020603050405020304" pitchFamily="18" charset="0"/>
                <a:cs typeface="Times New Roman" panose="02020603050405020304" pitchFamily="18" charset="0"/>
              </a:rPr>
              <a:t>head = insert_a_node(head, p);</a:t>
            </a:r>
          </a:p>
        </p:txBody>
      </p:sp>
    </p:spTree>
    <p:extLst>
      <p:ext uri="{BB962C8B-B14F-4D97-AF65-F5344CB8AC3E}">
        <p14:creationId xmlns:p14="http://schemas.microsoft.com/office/powerpoint/2010/main" val="1849157796"/>
      </p:ext>
    </p:extLst>
  </p:cSld>
  <p:clrMapOvr>
    <a:masterClrMapping/>
  </p:clrMapOvr>
  <p:transition advTm="26287"/>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duplicate</a:t>
            </a:r>
            <a:endParaRPr lang="zh-TW" altLang="en-US" b="1" dirty="0">
              <a:latin typeface="Times New Roman" panose="02020603050405020304" pitchFamily="18" charset="0"/>
              <a:cs typeface="Times New Roman" panose="02020603050405020304" pitchFamily="18" charset="0"/>
            </a:endParaRPr>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15</a:t>
            </a:fld>
            <a:endParaRPr lang="en-US" altLang="zh-TW">
              <a:ea typeface="新細明體" charset="-120"/>
            </a:endParaRPr>
          </a:p>
        </p:txBody>
      </p:sp>
      <p:sp>
        <p:nvSpPr>
          <p:cNvPr id="3" name="矩形 2"/>
          <p:cNvSpPr/>
          <p:nvPr/>
        </p:nvSpPr>
        <p:spPr>
          <a:xfrm>
            <a:off x="930441" y="1345055"/>
            <a:ext cx="6685547" cy="4401205"/>
          </a:xfrm>
          <a:prstGeom prst="rect">
            <a:avLst/>
          </a:prstGeom>
        </p:spPr>
        <p:txBody>
          <a:bodyPr wrap="square">
            <a:spAutoFit/>
          </a:bodyPr>
          <a:lstStyle/>
          <a:p>
            <a:r>
              <a:rPr lang="en-US" altLang="zh-TW" sz="2000" dirty="0">
                <a:latin typeface="Times New Roman" panose="02020603050405020304" pitchFamily="18" charset="0"/>
                <a:cs typeface="Times New Roman" panose="02020603050405020304" pitchFamily="18" charset="0"/>
              </a:rPr>
              <a:t>node *duplicate(node *h)</a:t>
            </a:r>
          </a:p>
          <a:p>
            <a:r>
              <a:rPr lang="en-US" altLang="zh-TW" sz="2000" dirty="0">
                <a:latin typeface="Times New Roman" panose="02020603050405020304" pitchFamily="18" charset="0"/>
                <a:cs typeface="Times New Roman" panose="02020603050405020304" pitchFamily="18" charset="0"/>
              </a:rPr>
              <a:t>{</a:t>
            </a:r>
          </a:p>
          <a:p>
            <a:r>
              <a:rPr lang="en-US" altLang="zh-TW" sz="2000" dirty="0">
                <a:latin typeface="Times New Roman" panose="02020603050405020304" pitchFamily="18" charset="0"/>
                <a:cs typeface="Times New Roman" panose="02020603050405020304" pitchFamily="18" charset="0"/>
              </a:rPr>
              <a:t>    node *t=NULL, *</a:t>
            </a:r>
            <a:r>
              <a:rPr lang="en-US" altLang="zh-TW" sz="2000" dirty="0" err="1">
                <a:latin typeface="Times New Roman" panose="02020603050405020304" pitchFamily="18" charset="0"/>
                <a:cs typeface="Times New Roman" panose="02020603050405020304" pitchFamily="18" charset="0"/>
              </a:rPr>
              <a:t>newh</a:t>
            </a:r>
            <a:r>
              <a:rPr lang="en-US" altLang="zh-TW" sz="2000" dirty="0">
                <a:latin typeface="Times New Roman" panose="02020603050405020304" pitchFamily="18" charset="0"/>
                <a:cs typeface="Times New Roman" panose="02020603050405020304" pitchFamily="18" charset="0"/>
              </a:rPr>
              <a:t>=NULL, *tail;</a:t>
            </a:r>
          </a:p>
          <a:p>
            <a:endParaRPr lang="en-US" altLang="zh-TW" sz="2000" dirty="0">
              <a:latin typeface="Times New Roman" panose="02020603050405020304" pitchFamily="18" charset="0"/>
              <a:cs typeface="Times New Roman" panose="02020603050405020304" pitchFamily="18" charset="0"/>
            </a:endParaRPr>
          </a:p>
          <a:p>
            <a:r>
              <a:rPr lang="en-US" altLang="zh-TW" sz="2000" dirty="0">
                <a:latin typeface="Times New Roman" panose="02020603050405020304" pitchFamily="18" charset="0"/>
                <a:cs typeface="Times New Roman" panose="02020603050405020304" pitchFamily="18" charset="0"/>
              </a:rPr>
              <a:t>    while (h !=NULL){</a:t>
            </a:r>
          </a:p>
          <a:p>
            <a:r>
              <a:rPr lang="en-US" altLang="zh-TW" sz="2000" dirty="0">
                <a:latin typeface="Times New Roman" panose="02020603050405020304" pitchFamily="18" charset="0"/>
                <a:cs typeface="Times New Roman" panose="02020603050405020304" pitchFamily="18" charset="0"/>
              </a:rPr>
              <a:t>          t=</a:t>
            </a:r>
            <a:r>
              <a:rPr lang="en-US" altLang="zh-TW" sz="2000" dirty="0" err="1">
                <a:latin typeface="Times New Roman" panose="02020603050405020304" pitchFamily="18" charset="0"/>
                <a:cs typeface="Times New Roman" panose="02020603050405020304" pitchFamily="18" charset="0"/>
              </a:rPr>
              <a:t>create_a_node</a:t>
            </a:r>
            <a:r>
              <a:rPr lang="en-US" altLang="zh-TW" sz="2000" dirty="0">
                <a:latin typeface="Times New Roman" panose="02020603050405020304" pitchFamily="18" charset="0"/>
                <a:cs typeface="Times New Roman" panose="02020603050405020304" pitchFamily="18" charset="0"/>
              </a:rPr>
              <a:t>(h-&gt;data);</a:t>
            </a:r>
          </a:p>
          <a:p>
            <a:r>
              <a:rPr lang="en-US" altLang="zh-TW" sz="2000" dirty="0">
                <a:latin typeface="Times New Roman" panose="02020603050405020304" pitchFamily="18" charset="0"/>
                <a:cs typeface="Times New Roman" panose="02020603050405020304" pitchFamily="18" charset="0"/>
              </a:rPr>
              <a:t>          if(</a:t>
            </a:r>
            <a:r>
              <a:rPr lang="en-US" altLang="zh-TW" sz="2000" dirty="0" err="1">
                <a:latin typeface="Times New Roman" panose="02020603050405020304" pitchFamily="18" charset="0"/>
                <a:cs typeface="Times New Roman" panose="02020603050405020304" pitchFamily="18" charset="0"/>
              </a:rPr>
              <a:t>newh</a:t>
            </a:r>
            <a:r>
              <a:rPr lang="en-US" altLang="zh-TW" sz="2000" dirty="0">
                <a:latin typeface="Times New Roman" panose="02020603050405020304" pitchFamily="18" charset="0"/>
                <a:cs typeface="Times New Roman" panose="02020603050405020304" pitchFamily="18" charset="0"/>
              </a:rPr>
              <a:t>==NULL) {</a:t>
            </a:r>
            <a:r>
              <a:rPr lang="en-US" altLang="zh-TW" sz="2000" dirty="0" err="1">
                <a:latin typeface="Times New Roman" panose="02020603050405020304" pitchFamily="18" charset="0"/>
                <a:cs typeface="Times New Roman" panose="02020603050405020304" pitchFamily="18" charset="0"/>
              </a:rPr>
              <a:t>newh</a:t>
            </a:r>
            <a:r>
              <a:rPr lang="en-US" altLang="zh-TW" sz="2000" dirty="0">
                <a:latin typeface="Times New Roman" panose="02020603050405020304" pitchFamily="18" charset="0"/>
                <a:cs typeface="Times New Roman" panose="02020603050405020304" pitchFamily="18" charset="0"/>
              </a:rPr>
              <a:t>=tail=t;}</a:t>
            </a:r>
          </a:p>
          <a:p>
            <a:r>
              <a:rPr lang="en-US" altLang="zh-TW" sz="2000" dirty="0">
                <a:latin typeface="Times New Roman" panose="02020603050405020304" pitchFamily="18" charset="0"/>
                <a:cs typeface="Times New Roman" panose="02020603050405020304" pitchFamily="18" charset="0"/>
              </a:rPr>
              <a:t>          else{tail-&gt;next = t; </a:t>
            </a:r>
            <a:r>
              <a:rPr lang="en-US" altLang="zh-TW" sz="2000" dirty="0" smtClean="0">
                <a:latin typeface="Times New Roman" panose="02020603050405020304" pitchFamily="18" charset="0"/>
                <a:cs typeface="Times New Roman" panose="02020603050405020304" pitchFamily="18" charset="0"/>
              </a:rPr>
              <a:t>tail=tail-&gt;next;}//tail=tail&gt;next=t</a:t>
            </a:r>
            <a:r>
              <a:rPr lang="en-US" altLang="zh-TW" sz="2000" dirty="0">
                <a:latin typeface="Times New Roman" panose="02020603050405020304" pitchFamily="18" charset="0"/>
                <a:cs typeface="Times New Roman" panose="02020603050405020304" pitchFamily="18" charset="0"/>
              </a:rPr>
              <a:t>;</a:t>
            </a:r>
          </a:p>
          <a:p>
            <a:r>
              <a:rPr lang="en-US" altLang="zh-TW" sz="2000" dirty="0">
                <a:latin typeface="Times New Roman" panose="02020603050405020304" pitchFamily="18" charset="0"/>
                <a:cs typeface="Times New Roman" panose="02020603050405020304" pitchFamily="18" charset="0"/>
              </a:rPr>
              <a:t>          h = h-&gt;next;</a:t>
            </a:r>
          </a:p>
          <a:p>
            <a:r>
              <a:rPr lang="en-US" altLang="zh-TW" sz="2000" dirty="0">
                <a:latin typeface="Times New Roman" panose="02020603050405020304" pitchFamily="18" charset="0"/>
                <a:cs typeface="Times New Roman" panose="02020603050405020304" pitchFamily="18" charset="0"/>
              </a:rPr>
              <a:t>    }</a:t>
            </a:r>
          </a:p>
          <a:p>
            <a:r>
              <a:rPr lang="en-US" altLang="zh-TW" sz="2000" dirty="0">
                <a:latin typeface="Times New Roman" panose="02020603050405020304" pitchFamily="18" charset="0"/>
                <a:cs typeface="Times New Roman" panose="02020603050405020304" pitchFamily="18" charset="0"/>
              </a:rPr>
              <a:t>    return </a:t>
            </a:r>
            <a:r>
              <a:rPr lang="en-US" altLang="zh-TW" sz="2000" dirty="0" err="1">
                <a:latin typeface="Times New Roman" panose="02020603050405020304" pitchFamily="18" charset="0"/>
                <a:cs typeface="Times New Roman" panose="02020603050405020304" pitchFamily="18" charset="0"/>
              </a:rPr>
              <a:t>newh</a:t>
            </a:r>
            <a:r>
              <a:rPr lang="en-US" altLang="zh-TW" sz="2000" dirty="0">
                <a:latin typeface="Times New Roman" panose="02020603050405020304" pitchFamily="18" charset="0"/>
                <a:cs typeface="Times New Roman" panose="02020603050405020304" pitchFamily="18" charset="0"/>
              </a:rPr>
              <a:t>;</a:t>
            </a:r>
          </a:p>
          <a:p>
            <a:r>
              <a:rPr lang="en-US" altLang="zh-TW" sz="2000" dirty="0">
                <a:latin typeface="Times New Roman" panose="02020603050405020304" pitchFamily="18" charset="0"/>
                <a:cs typeface="Times New Roman" panose="02020603050405020304" pitchFamily="18" charset="0"/>
              </a:rPr>
              <a:t>}</a:t>
            </a:r>
          </a:p>
          <a:p>
            <a:r>
              <a:rPr lang="en-US" altLang="zh-TW" sz="2000" dirty="0">
                <a:latin typeface="Times New Roman" panose="02020603050405020304" pitchFamily="18" charset="0"/>
                <a:cs typeface="Times New Roman" panose="02020603050405020304" pitchFamily="18" charset="0"/>
              </a:rPr>
              <a:t>calling:</a:t>
            </a:r>
          </a:p>
          <a:p>
            <a:r>
              <a:rPr lang="en-US" altLang="zh-TW" sz="2000" dirty="0">
                <a:latin typeface="Times New Roman" panose="02020603050405020304" pitchFamily="18" charset="0"/>
                <a:cs typeface="Times New Roman" panose="02020603050405020304" pitchFamily="18" charset="0"/>
              </a:rPr>
              <a:t>h = merge(h1);</a:t>
            </a:r>
            <a:endParaRPr lang="zh-TW"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2587604"/>
      </p:ext>
    </p:extLst>
  </p:cSld>
  <p:clrMapOvr>
    <a:masterClrMapping/>
  </p:clrMapOvr>
  <p:transition advTm="26287"/>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err="1">
                <a:latin typeface="Times New Roman" panose="02020603050405020304" pitchFamily="18" charset="0"/>
                <a:cs typeface="Times New Roman" panose="02020603050405020304" pitchFamily="18" charset="0"/>
              </a:rPr>
              <a:t>BST_delete_a_node</a:t>
            </a:r>
            <a:endParaRPr lang="zh-TW" altLang="en-US" b="1" dirty="0">
              <a:latin typeface="Times New Roman" panose="02020603050405020304" pitchFamily="18" charset="0"/>
              <a:cs typeface="Times New Roman" panose="02020603050405020304" pitchFamily="18" charset="0"/>
            </a:endParaRPr>
          </a:p>
        </p:txBody>
      </p:sp>
      <p:sp>
        <p:nvSpPr>
          <p:cNvPr id="5123" name="內容版面配置區 2"/>
          <p:cNvSpPr>
            <a:spLocks noGrp="1"/>
          </p:cNvSpPr>
          <p:nvPr>
            <p:ph idx="1"/>
          </p:nvPr>
        </p:nvSpPr>
        <p:spPr>
          <a:xfrm>
            <a:off x="486081" y="845345"/>
            <a:ext cx="10261600" cy="4530725"/>
          </a:xfrm>
        </p:spPr>
        <p:txBody>
          <a:bodyPr/>
          <a:lstStyle/>
          <a:p>
            <a:pPr marL="0" indent="0">
              <a:buNone/>
            </a:pPr>
            <a:endParaRPr lang="en-US" altLang="zh-TW" b="1" dirty="0"/>
          </a:p>
          <a:p>
            <a:pPr marL="0" indent="0">
              <a:buNone/>
            </a:pPr>
            <a:endParaRPr lang="en-US" altLang="zh-TW" sz="2800" b="1" dirty="0"/>
          </a:p>
          <a:p>
            <a:pPr marL="0" indent="0">
              <a:buNone/>
            </a:pPr>
            <a:endParaRPr lang="en-US" altLang="zh-TW" sz="2800" b="1" dirty="0"/>
          </a:p>
          <a:p>
            <a:pPr marL="0" indent="0">
              <a:buNone/>
            </a:pPr>
            <a:endParaRPr lang="en-US" altLang="zh-TW" sz="2800" b="1" dirty="0"/>
          </a:p>
          <a:p>
            <a:pPr marL="0" indent="0">
              <a:buNone/>
            </a:pPr>
            <a:endParaRPr lang="en-US" altLang="zh-TW" sz="2800" b="1" dirty="0"/>
          </a:p>
          <a:p>
            <a:pPr>
              <a:buFont typeface="Arial" panose="020B0604020202020204" pitchFamily="34" charset="0"/>
              <a:buChar char="•"/>
            </a:pPr>
            <a:endParaRPr lang="en-US" altLang="zh-TW" sz="6600" b="1" dirty="0"/>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2</a:t>
            </a:fld>
            <a:endParaRPr lang="en-US" altLang="zh-TW">
              <a:ea typeface="新細明體" charset="-120"/>
            </a:endParaRPr>
          </a:p>
        </p:txBody>
      </p:sp>
      <p:sp>
        <p:nvSpPr>
          <p:cNvPr id="10" name="矩形 9"/>
          <p:cNvSpPr/>
          <p:nvPr/>
        </p:nvSpPr>
        <p:spPr>
          <a:xfrm>
            <a:off x="1016000" y="1341230"/>
            <a:ext cx="6725653" cy="5293757"/>
          </a:xfrm>
          <a:prstGeom prst="rect">
            <a:avLst/>
          </a:prstGeom>
        </p:spPr>
        <p:txBody>
          <a:bodyPr wrap="square">
            <a:spAutoFit/>
          </a:bodyPr>
          <a:lstStyle/>
          <a:p>
            <a:r>
              <a:rPr lang="en-US" altLang="zh-TW" sz="2000" dirty="0">
                <a:latin typeface="Times New Roman" panose="02020603050405020304" pitchFamily="18" charset="0"/>
                <a:cs typeface="Times New Roman" panose="02020603050405020304" pitchFamily="18" charset="0"/>
              </a:rPr>
              <a:t> if(t = </a:t>
            </a:r>
            <a:r>
              <a:rPr lang="en-US" altLang="zh-TW" sz="2000" dirty="0" err="1">
                <a:latin typeface="Times New Roman" panose="02020603050405020304" pitchFamily="18" charset="0"/>
                <a:cs typeface="Times New Roman" panose="02020603050405020304" pitchFamily="18" charset="0"/>
              </a:rPr>
              <a:t>tp</a:t>
            </a:r>
            <a:r>
              <a:rPr lang="en-US" altLang="zh-TW" sz="2000" dirty="0">
                <a:latin typeface="Times New Roman" panose="02020603050405020304" pitchFamily="18" charset="0"/>
                <a:cs typeface="Times New Roman" panose="02020603050405020304" pitchFamily="18" charset="0"/>
              </a:rPr>
              <a:t>-&gt;left) </a:t>
            </a:r>
            <a:r>
              <a:rPr lang="en-US" altLang="zh-TW" sz="2000" dirty="0" err="1">
                <a:latin typeface="Times New Roman" panose="02020603050405020304" pitchFamily="18" charset="0"/>
                <a:cs typeface="Times New Roman" panose="02020603050405020304" pitchFamily="18" charset="0"/>
              </a:rPr>
              <a:t>tp</a:t>
            </a:r>
            <a:r>
              <a:rPr lang="en-US" altLang="zh-TW" sz="2000" dirty="0">
                <a:latin typeface="Times New Roman" panose="02020603050405020304" pitchFamily="18" charset="0"/>
                <a:cs typeface="Times New Roman" panose="02020603050405020304" pitchFamily="18" charset="0"/>
              </a:rPr>
              <a:t>-&gt;left = NULL;</a:t>
            </a:r>
          </a:p>
          <a:p>
            <a:r>
              <a:rPr lang="en-US" altLang="zh-TW" sz="2000" dirty="0">
                <a:latin typeface="Times New Roman" panose="02020603050405020304" pitchFamily="18" charset="0"/>
                <a:cs typeface="Times New Roman" panose="02020603050405020304" pitchFamily="18" charset="0"/>
              </a:rPr>
              <a:t>    else </a:t>
            </a:r>
            <a:r>
              <a:rPr lang="en-US" altLang="zh-TW" sz="2000" dirty="0" err="1">
                <a:latin typeface="Times New Roman" panose="02020603050405020304" pitchFamily="18" charset="0"/>
                <a:cs typeface="Times New Roman" panose="02020603050405020304" pitchFamily="18" charset="0"/>
              </a:rPr>
              <a:t>tp</a:t>
            </a:r>
            <a:r>
              <a:rPr lang="en-US" altLang="zh-TW" sz="2000" dirty="0">
                <a:latin typeface="Times New Roman" panose="02020603050405020304" pitchFamily="18" charset="0"/>
                <a:cs typeface="Times New Roman" panose="02020603050405020304" pitchFamily="18" charset="0"/>
              </a:rPr>
              <a:t>-&gt;right = NULL;</a:t>
            </a:r>
          </a:p>
          <a:p>
            <a:r>
              <a:rPr lang="en-US" altLang="zh-TW" sz="2000" dirty="0">
                <a:latin typeface="Times New Roman" panose="02020603050405020304" pitchFamily="18" charset="0"/>
                <a:cs typeface="Times New Roman" panose="02020603050405020304" pitchFamily="18" charset="0"/>
              </a:rPr>
              <a:t>    free(t);</a:t>
            </a:r>
          </a:p>
          <a:p>
            <a:r>
              <a:rPr lang="en-US" altLang="zh-TW" sz="2000" dirty="0" smtClean="0">
                <a:latin typeface="Times New Roman" panose="02020603050405020304" pitchFamily="18" charset="0"/>
                <a:cs typeface="Times New Roman" panose="02020603050405020304" pitchFamily="18" charset="0"/>
              </a:rPr>
              <a:t>}</a:t>
            </a:r>
            <a:endParaRPr lang="en-US" altLang="zh-TW" sz="2000" dirty="0">
              <a:latin typeface="Times New Roman" panose="02020603050405020304" pitchFamily="18" charset="0"/>
              <a:cs typeface="Times New Roman" panose="02020603050405020304" pitchFamily="18" charset="0"/>
            </a:endParaRPr>
          </a:p>
          <a:p>
            <a:r>
              <a:rPr lang="en-US" altLang="zh-TW" sz="2000" dirty="0" smtClean="0">
                <a:latin typeface="Times New Roman" panose="02020603050405020304" pitchFamily="18" charset="0"/>
                <a:cs typeface="Times New Roman" panose="02020603050405020304" pitchFamily="18" charset="0"/>
              </a:rPr>
              <a:t>calling</a:t>
            </a:r>
            <a:r>
              <a:rPr lang="en-US" altLang="zh-TW" sz="2000" dirty="0">
                <a:latin typeface="Times New Roman" panose="02020603050405020304" pitchFamily="18" charset="0"/>
                <a:cs typeface="Times New Roman" panose="02020603050405020304" pitchFamily="18" charset="0"/>
              </a:rPr>
              <a:t>:</a:t>
            </a:r>
          </a:p>
          <a:p>
            <a:r>
              <a:rPr lang="en-US" altLang="zh-TW" sz="2000" dirty="0">
                <a:latin typeface="Times New Roman" panose="02020603050405020304" pitchFamily="18" charset="0"/>
                <a:cs typeface="Times New Roman" panose="02020603050405020304" pitchFamily="18" charset="0"/>
              </a:rPr>
              <a:t>root = </a:t>
            </a:r>
            <a:r>
              <a:rPr lang="en-US" altLang="zh-TW" sz="2000" dirty="0" err="1">
                <a:latin typeface="Times New Roman" panose="02020603050405020304" pitchFamily="18" charset="0"/>
                <a:cs typeface="Times New Roman" panose="02020603050405020304" pitchFamily="18" charset="0"/>
              </a:rPr>
              <a:t>BST_insert_a_noderoot</a:t>
            </a:r>
            <a:r>
              <a:rPr lang="en-US" altLang="zh-TW" sz="2000" dirty="0">
                <a:latin typeface="Times New Roman" panose="02020603050405020304" pitchFamily="18" charset="0"/>
                <a:cs typeface="Times New Roman" panose="02020603050405020304" pitchFamily="18" charset="0"/>
              </a:rPr>
              <a:t>, d</a:t>
            </a:r>
            <a:r>
              <a:rPr lang="en-US" altLang="zh-TW" sz="2000" dirty="0" smtClean="0">
                <a:latin typeface="Times New Roman" panose="02020603050405020304" pitchFamily="18" charset="0"/>
                <a:cs typeface="Times New Roman" panose="02020603050405020304" pitchFamily="18" charset="0"/>
              </a:rPr>
              <a:t>);</a:t>
            </a:r>
            <a:endParaRPr lang="en-US" altLang="zh-TW" sz="2000" dirty="0">
              <a:latin typeface="Times New Roman" panose="02020603050405020304" pitchFamily="18" charset="0"/>
              <a:cs typeface="Times New Roman" panose="02020603050405020304" pitchFamily="18" charset="0"/>
            </a:endParaRPr>
          </a:p>
          <a:p>
            <a:r>
              <a:rPr lang="en-US" altLang="zh-TW" sz="2000" dirty="0">
                <a:latin typeface="Times New Roman" panose="02020603050405020304" pitchFamily="18" charset="0"/>
                <a:cs typeface="Times New Roman" panose="02020603050405020304" pitchFamily="18" charset="0"/>
              </a:rPr>
              <a:t>if (t-&gt;left != NULL){</a:t>
            </a:r>
          </a:p>
          <a:p>
            <a:r>
              <a:rPr lang="en-US" altLang="zh-TW" sz="2000" dirty="0">
                <a:latin typeface="Times New Roman" panose="02020603050405020304" pitchFamily="18" charset="0"/>
                <a:cs typeface="Times New Roman" panose="02020603050405020304" pitchFamily="18" charset="0"/>
              </a:rPr>
              <a:t>    tp1 = t; t1 = t-&gt;left;</a:t>
            </a:r>
          </a:p>
          <a:p>
            <a:r>
              <a:rPr lang="en-US" altLang="zh-TW" sz="2000" dirty="0">
                <a:latin typeface="Times New Roman" panose="02020603050405020304" pitchFamily="18" charset="0"/>
                <a:cs typeface="Times New Roman" panose="02020603050405020304" pitchFamily="18" charset="0"/>
              </a:rPr>
              <a:t>    while(t1-&gt;right != NULL){</a:t>
            </a:r>
          </a:p>
          <a:p>
            <a:r>
              <a:rPr lang="en-US" altLang="zh-TW" sz="2000" dirty="0">
                <a:latin typeface="Times New Roman" panose="02020603050405020304" pitchFamily="18" charset="0"/>
                <a:cs typeface="Times New Roman" panose="02020603050405020304" pitchFamily="18" charset="0"/>
              </a:rPr>
              <a:t>         tp1 = t1; t1=t1-&gt;right;</a:t>
            </a:r>
          </a:p>
          <a:p>
            <a:r>
              <a:rPr lang="en-US" altLang="zh-TW" sz="2000" dirty="0">
                <a:latin typeface="Times New Roman" panose="02020603050405020304" pitchFamily="18" charset="0"/>
                <a:cs typeface="Times New Roman" panose="02020603050405020304" pitchFamily="18" charset="0"/>
              </a:rPr>
              <a:t>    }</a:t>
            </a:r>
          </a:p>
          <a:p>
            <a:r>
              <a:rPr lang="en-US" altLang="zh-TW" sz="2000" dirty="0">
                <a:latin typeface="Times New Roman" panose="02020603050405020304" pitchFamily="18" charset="0"/>
                <a:cs typeface="Times New Roman" panose="02020603050405020304" pitchFamily="18" charset="0"/>
              </a:rPr>
              <a:t>} else {</a:t>
            </a:r>
          </a:p>
          <a:p>
            <a:r>
              <a:rPr lang="en-US" altLang="zh-TW" sz="2000" dirty="0">
                <a:latin typeface="Times New Roman" panose="02020603050405020304" pitchFamily="18" charset="0"/>
                <a:cs typeface="Times New Roman" panose="02020603050405020304" pitchFamily="18" charset="0"/>
              </a:rPr>
              <a:t>    tp1 = t; t1 = t-&gt;right;</a:t>
            </a:r>
          </a:p>
          <a:p>
            <a:r>
              <a:rPr lang="en-US" altLang="zh-TW" sz="2000" dirty="0">
                <a:latin typeface="Times New Roman" panose="02020603050405020304" pitchFamily="18" charset="0"/>
                <a:cs typeface="Times New Roman" panose="02020603050405020304" pitchFamily="18" charset="0"/>
              </a:rPr>
              <a:t>    while(t1-&gt;left != NULL){</a:t>
            </a:r>
          </a:p>
          <a:p>
            <a:r>
              <a:rPr lang="en-US" altLang="zh-TW" sz="2000" dirty="0">
                <a:latin typeface="Times New Roman" panose="02020603050405020304" pitchFamily="18" charset="0"/>
                <a:cs typeface="Times New Roman" panose="02020603050405020304" pitchFamily="18" charset="0"/>
              </a:rPr>
              <a:t>         tp1 = t1; t1=t1-&gt;left;</a:t>
            </a:r>
          </a:p>
          <a:p>
            <a:r>
              <a:rPr lang="en-US" altLang="zh-TW" sz="2000" dirty="0">
                <a:latin typeface="Times New Roman" panose="02020603050405020304" pitchFamily="18" charset="0"/>
                <a:cs typeface="Times New Roman" panose="02020603050405020304" pitchFamily="18" charset="0"/>
              </a:rPr>
              <a:t>    }</a:t>
            </a:r>
          </a:p>
          <a:p>
            <a:r>
              <a:rPr lang="en-US" altLang="zh-TW" sz="2000" dirty="0">
                <a:latin typeface="Times New Roman" panose="02020603050405020304" pitchFamily="18" charset="0"/>
                <a:cs typeface="Times New Roman" panose="02020603050405020304" pitchFamily="18" charset="0"/>
              </a:rPr>
              <a:t>}</a:t>
            </a:r>
            <a:endParaRPr lang="zh-TW" altLang="en-US" dirty="0">
              <a:latin typeface="Times New Roman" pitchFamily="18" charset="0"/>
              <a:cs typeface="Times New Roman" pitchFamily="18" charset="0"/>
            </a:endParaRPr>
          </a:p>
        </p:txBody>
      </p:sp>
    </p:spTree>
    <p:extLst>
      <p:ext uri="{BB962C8B-B14F-4D97-AF65-F5344CB8AC3E}">
        <p14:creationId xmlns:p14="http://schemas.microsoft.com/office/powerpoint/2010/main" val="981596432"/>
      </p:ext>
    </p:extLst>
  </p:cSld>
  <p:clrMapOvr>
    <a:masterClrMapping/>
  </p:clrMapOvr>
  <p:transition advTm="26287"/>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err="1" smtClean="0">
                <a:latin typeface="Times New Roman" panose="02020603050405020304" pitchFamily="18" charset="0"/>
                <a:cs typeface="Times New Roman" panose="02020603050405020304" pitchFamily="18" charset="0"/>
              </a:rPr>
              <a:t>BST_insert_a_node</a:t>
            </a:r>
            <a:r>
              <a:rPr lang="en-US" altLang="zh-TW" b="1" dirty="0" smtClean="0">
                <a:latin typeface="Times New Roman" panose="02020603050405020304" pitchFamily="18" charset="0"/>
                <a:cs typeface="Times New Roman" panose="02020603050405020304" pitchFamily="18" charset="0"/>
              </a:rPr>
              <a:t> </a:t>
            </a:r>
            <a:endParaRPr lang="zh-TW" altLang="en-US" b="1" dirty="0">
              <a:latin typeface="Times New Roman" panose="02020603050405020304" pitchFamily="18" charset="0"/>
              <a:cs typeface="Times New Roman" panose="02020603050405020304" pitchFamily="18" charset="0"/>
            </a:endParaRPr>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3</a:t>
            </a:fld>
            <a:endParaRPr lang="en-US" altLang="zh-TW">
              <a:ea typeface="新細明體" charset="-120"/>
            </a:endParaRPr>
          </a:p>
        </p:txBody>
      </p:sp>
      <p:sp>
        <p:nvSpPr>
          <p:cNvPr id="3" name="矩形 2"/>
          <p:cNvSpPr/>
          <p:nvPr/>
        </p:nvSpPr>
        <p:spPr>
          <a:xfrm>
            <a:off x="1139994" y="1387947"/>
            <a:ext cx="6096000" cy="5016758"/>
          </a:xfrm>
          <a:prstGeom prst="rect">
            <a:avLst/>
          </a:prstGeom>
        </p:spPr>
        <p:txBody>
          <a:bodyPr>
            <a:spAutoFit/>
          </a:bodyPr>
          <a:lstStyle/>
          <a:p>
            <a:r>
              <a:rPr lang="zh-TW" altLang="en-US" sz="2000" dirty="0">
                <a:latin typeface="Times New Roman" panose="02020603050405020304" pitchFamily="18" charset="0"/>
                <a:cs typeface="Times New Roman" panose="02020603050405020304" pitchFamily="18" charset="0"/>
              </a:rPr>
              <a:t>typedef struct node {</a:t>
            </a:r>
          </a:p>
          <a:p>
            <a:r>
              <a:rPr lang="zh-TW" altLang="en-US" sz="2000" dirty="0">
                <a:latin typeface="Times New Roman" panose="02020603050405020304" pitchFamily="18" charset="0"/>
                <a:cs typeface="Times New Roman" panose="02020603050405020304" pitchFamily="18" charset="0"/>
              </a:rPr>
              <a:t>      int data;</a:t>
            </a:r>
          </a:p>
          <a:p>
            <a:r>
              <a:rPr lang="zh-TW" altLang="en-US" sz="2000" dirty="0">
                <a:latin typeface="Times New Roman" panose="02020603050405020304" pitchFamily="18" charset="0"/>
                <a:cs typeface="Times New Roman" panose="02020603050405020304" pitchFamily="18" charset="0"/>
              </a:rPr>
              <a:t>      struct node *left, right;</a:t>
            </a:r>
          </a:p>
          <a:p>
            <a:r>
              <a:rPr lang="zh-TW" altLang="en-US" sz="2000" dirty="0">
                <a:latin typeface="Times New Roman" panose="02020603050405020304" pitchFamily="18" charset="0"/>
                <a:cs typeface="Times New Roman" panose="02020603050405020304" pitchFamily="18" charset="0"/>
              </a:rPr>
              <a:t>} node</a:t>
            </a:r>
            <a:r>
              <a:rPr lang="zh-TW" altLang="en-US" sz="2000" dirty="0" smtClean="0">
                <a:latin typeface="Times New Roman" panose="02020603050405020304" pitchFamily="18" charset="0"/>
                <a:cs typeface="Times New Roman" panose="02020603050405020304" pitchFamily="18" charset="0"/>
              </a:rPr>
              <a:t>;</a:t>
            </a:r>
            <a:endParaRPr lang="zh-TW" altLang="en-US" sz="2000" dirty="0">
              <a:latin typeface="Times New Roman" panose="02020603050405020304" pitchFamily="18" charset="0"/>
              <a:cs typeface="Times New Roman" panose="02020603050405020304" pitchFamily="18" charset="0"/>
            </a:endParaRPr>
          </a:p>
          <a:p>
            <a:r>
              <a:rPr lang="zh-TW" altLang="en-US" sz="2000" dirty="0">
                <a:latin typeface="Times New Roman" panose="02020603050405020304" pitchFamily="18" charset="0"/>
                <a:cs typeface="Times New Roman" panose="02020603050405020304" pitchFamily="18" charset="0"/>
              </a:rPr>
              <a:t>node *BTS_insert_a_node(node *root, int d)</a:t>
            </a:r>
          </a:p>
          <a:p>
            <a:r>
              <a:rPr lang="zh-TW" altLang="en-US" sz="2000" dirty="0">
                <a:latin typeface="Times New Roman" panose="02020603050405020304" pitchFamily="18" charset="0"/>
                <a:cs typeface="Times New Roman" panose="02020603050405020304" pitchFamily="18" charset="0"/>
              </a:rPr>
              <a:t>{</a:t>
            </a:r>
          </a:p>
          <a:p>
            <a:r>
              <a:rPr lang="zh-TW" altLang="en-US" sz="2000" dirty="0">
                <a:latin typeface="Times New Roman" panose="02020603050405020304" pitchFamily="18" charset="0"/>
                <a:cs typeface="Times New Roman" panose="02020603050405020304" pitchFamily="18" charset="0"/>
              </a:rPr>
              <a:t>    node *t</a:t>
            </a:r>
            <a:r>
              <a:rPr lang="zh-TW" altLang="en-US" sz="2000" dirty="0" smtClean="0">
                <a:latin typeface="Times New Roman" panose="02020603050405020304" pitchFamily="18" charset="0"/>
                <a:cs typeface="Times New Roman" panose="02020603050405020304" pitchFamily="18" charset="0"/>
              </a:rPr>
              <a:t>;</a:t>
            </a:r>
            <a:endParaRPr lang="zh-TW" altLang="en-US" sz="2000" dirty="0">
              <a:latin typeface="Times New Roman" panose="02020603050405020304" pitchFamily="18" charset="0"/>
              <a:cs typeface="Times New Roman" panose="02020603050405020304" pitchFamily="18" charset="0"/>
            </a:endParaRPr>
          </a:p>
          <a:p>
            <a:r>
              <a:rPr lang="zh-TW" altLang="en-US" sz="2000" dirty="0">
                <a:latin typeface="Times New Roman" panose="02020603050405020304" pitchFamily="18" charset="0"/>
                <a:cs typeface="Times New Roman" panose="02020603050405020304" pitchFamily="18" charset="0"/>
              </a:rPr>
              <a:t>    if(root==NULL){</a:t>
            </a:r>
          </a:p>
          <a:p>
            <a:r>
              <a:rPr lang="zh-TW" altLang="en-US" sz="2000" dirty="0">
                <a:latin typeface="Times New Roman" panose="02020603050405020304" pitchFamily="18" charset="0"/>
                <a:cs typeface="Times New Roman" panose="02020603050405020304" pitchFamily="18" charset="0"/>
              </a:rPr>
              <a:t>        return create_a_BST_node(data);</a:t>
            </a:r>
          </a:p>
          <a:p>
            <a:r>
              <a:rPr lang="zh-TW" altLang="en-US" sz="2000" dirty="0">
                <a:latin typeface="Times New Roman" panose="02020603050405020304" pitchFamily="18" charset="0"/>
                <a:cs typeface="Times New Roman" panose="02020603050405020304" pitchFamily="18" charset="0"/>
              </a:rPr>
              <a:t>    }</a:t>
            </a:r>
          </a:p>
          <a:p>
            <a:r>
              <a:rPr lang="zh-TW" altLang="en-US" sz="2000" dirty="0">
                <a:latin typeface="Times New Roman" panose="02020603050405020304" pitchFamily="18" charset="0"/>
                <a:cs typeface="Times New Roman" panose="02020603050405020304" pitchFamily="18" charset="0"/>
              </a:rPr>
              <a:t>    t = root;</a:t>
            </a:r>
          </a:p>
          <a:p>
            <a:r>
              <a:rPr lang="zh-TW" altLang="en-US" sz="2000" dirty="0">
                <a:latin typeface="Times New Roman" panose="02020603050405020304" pitchFamily="18" charset="0"/>
                <a:cs typeface="Times New Roman" panose="02020603050405020304" pitchFamily="18" charset="0"/>
              </a:rPr>
              <a:t>    while ((t-&gt;data &lt; d &amp;&amp; t-&gt;right!=NULL) || (t-&gt;data &gt;= d &amp;&amp; t-&gt;left!=NULL)){</a:t>
            </a:r>
          </a:p>
          <a:p>
            <a:r>
              <a:rPr lang="zh-TW" altLang="en-US" sz="2000" dirty="0">
                <a:latin typeface="Times New Roman" panose="02020603050405020304" pitchFamily="18" charset="0"/>
                <a:cs typeface="Times New Roman" panose="02020603050405020304" pitchFamily="18" charset="0"/>
              </a:rPr>
              <a:t>          if (t-&gt;data &lt; d) t = t-&gt;right;</a:t>
            </a:r>
          </a:p>
          <a:p>
            <a:r>
              <a:rPr lang="zh-TW" altLang="en-US" sz="2000" dirty="0">
                <a:latin typeface="Times New Roman" panose="02020603050405020304" pitchFamily="18" charset="0"/>
                <a:cs typeface="Times New Roman" panose="02020603050405020304" pitchFamily="18" charset="0"/>
              </a:rPr>
              <a:t>          else t = t-&gt;left;</a:t>
            </a:r>
          </a:p>
          <a:p>
            <a:r>
              <a:rPr lang="zh-TW" altLang="en-US" sz="2000" dirty="0">
                <a:latin typeface="Times New Roman" panose="02020603050405020304" pitchFamily="18" charset="0"/>
                <a:cs typeface="Times New Roman" panose="02020603050405020304" pitchFamily="18" charset="0"/>
              </a:rPr>
              <a:t>    </a:t>
            </a:r>
            <a:r>
              <a:rPr lang="zh-TW" altLang="en-US" sz="2000" dirty="0" smtClean="0">
                <a:latin typeface="Times New Roman" panose="02020603050405020304" pitchFamily="18" charset="0"/>
                <a:cs typeface="Times New Roman" panose="02020603050405020304" pitchFamily="18" charset="0"/>
              </a:rPr>
              <a:t>}</a:t>
            </a:r>
            <a:endParaRPr lang="zh-TW"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2347773"/>
      </p:ext>
    </p:extLst>
  </p:cSld>
  <p:clrMapOvr>
    <a:masterClrMapping/>
  </p:clrMapOvr>
  <p:transition advTm="26287"/>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err="1">
                <a:latin typeface="Times New Roman" panose="02020603050405020304" pitchFamily="18" charset="0"/>
                <a:cs typeface="Times New Roman" panose="02020603050405020304" pitchFamily="18" charset="0"/>
              </a:rPr>
              <a:t>BST_insert_a_node</a:t>
            </a:r>
            <a:endParaRPr lang="zh-TW" altLang="en-US" b="1" dirty="0">
              <a:latin typeface="Times New Roman" panose="02020603050405020304" pitchFamily="18" charset="0"/>
              <a:cs typeface="Times New Roman" panose="02020603050405020304" pitchFamily="18" charset="0"/>
            </a:endParaRPr>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4</a:t>
            </a:fld>
            <a:endParaRPr lang="en-US" altLang="zh-TW">
              <a:ea typeface="新細明體" charset="-120"/>
            </a:endParaRPr>
          </a:p>
        </p:txBody>
      </p:sp>
      <p:sp>
        <p:nvSpPr>
          <p:cNvPr id="4" name="矩形 3"/>
          <p:cNvSpPr/>
          <p:nvPr/>
        </p:nvSpPr>
        <p:spPr>
          <a:xfrm>
            <a:off x="1101503" y="1537513"/>
            <a:ext cx="6096000" cy="1938992"/>
          </a:xfrm>
          <a:prstGeom prst="rect">
            <a:avLst/>
          </a:prstGeom>
        </p:spPr>
        <p:txBody>
          <a:bodyPr>
            <a:spAutoFit/>
          </a:bodyPr>
          <a:lstStyle/>
          <a:p>
            <a:r>
              <a:rPr lang="zh-TW" altLang="en-US" sz="2000" dirty="0">
                <a:latin typeface="Times New Roman" panose="02020603050405020304" pitchFamily="18" charset="0"/>
                <a:cs typeface="Times New Roman" panose="02020603050405020304" pitchFamily="18" charset="0"/>
              </a:rPr>
              <a:t> if (t-&gt;data &lt; d) t-&gt;right = create_a_BST_node(data);</a:t>
            </a:r>
          </a:p>
          <a:p>
            <a:r>
              <a:rPr lang="zh-TW" altLang="en-US" sz="2000" dirty="0">
                <a:latin typeface="Times New Roman" panose="02020603050405020304" pitchFamily="18" charset="0"/>
                <a:cs typeface="Times New Roman" panose="02020603050405020304" pitchFamily="18" charset="0"/>
              </a:rPr>
              <a:t>    else t-&gt;left = create_a_BST_node(data)</a:t>
            </a:r>
          </a:p>
          <a:p>
            <a:r>
              <a:rPr lang="zh-TW" altLang="en-US" sz="2000" dirty="0">
                <a:latin typeface="Times New Roman" panose="02020603050405020304" pitchFamily="18" charset="0"/>
                <a:cs typeface="Times New Roman" panose="02020603050405020304" pitchFamily="18" charset="0"/>
              </a:rPr>
              <a:t>    return root;</a:t>
            </a:r>
          </a:p>
          <a:p>
            <a:r>
              <a:rPr lang="zh-TW" altLang="en-US" sz="2000" dirty="0">
                <a:latin typeface="Times New Roman" panose="02020603050405020304" pitchFamily="18" charset="0"/>
                <a:cs typeface="Times New Roman" panose="02020603050405020304" pitchFamily="18" charset="0"/>
              </a:rPr>
              <a:t>}</a:t>
            </a:r>
          </a:p>
          <a:p>
            <a:r>
              <a:rPr lang="zh-TW" altLang="en-US" sz="2000" dirty="0">
                <a:latin typeface="Times New Roman" panose="02020603050405020304" pitchFamily="18" charset="0"/>
                <a:cs typeface="Times New Roman" panose="02020603050405020304" pitchFamily="18" charset="0"/>
              </a:rPr>
              <a:t>calling:</a:t>
            </a:r>
          </a:p>
          <a:p>
            <a:r>
              <a:rPr lang="zh-TW" altLang="en-US" sz="2000" dirty="0">
                <a:latin typeface="Times New Roman" panose="02020603050405020304" pitchFamily="18" charset="0"/>
                <a:cs typeface="Times New Roman" panose="02020603050405020304" pitchFamily="18" charset="0"/>
              </a:rPr>
              <a:t>root = BST_insert_a_noderoot, d);</a:t>
            </a:r>
          </a:p>
        </p:txBody>
      </p:sp>
    </p:spTree>
    <p:extLst>
      <p:ext uri="{BB962C8B-B14F-4D97-AF65-F5344CB8AC3E}">
        <p14:creationId xmlns:p14="http://schemas.microsoft.com/office/powerpoint/2010/main" val="803097374"/>
      </p:ext>
    </p:extLst>
  </p:cSld>
  <p:clrMapOvr>
    <a:masterClrMapping/>
  </p:clrMapOvr>
  <p:transition advTm="26287"/>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err="1">
                <a:latin typeface="Times New Roman" panose="02020603050405020304" pitchFamily="18" charset="0"/>
                <a:cs typeface="Times New Roman" panose="02020603050405020304" pitchFamily="18" charset="0"/>
              </a:rPr>
              <a:t>BST_insert_a_node_a</a:t>
            </a:r>
            <a:endParaRPr lang="zh-TW" altLang="en-US" b="1" dirty="0">
              <a:latin typeface="Times New Roman" panose="02020603050405020304" pitchFamily="18" charset="0"/>
              <a:cs typeface="Times New Roman" panose="02020603050405020304" pitchFamily="18" charset="0"/>
            </a:endParaRPr>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5</a:t>
            </a:fld>
            <a:endParaRPr lang="en-US" altLang="zh-TW">
              <a:ea typeface="新細明體" charset="-120"/>
            </a:endParaRPr>
          </a:p>
        </p:txBody>
      </p:sp>
      <p:sp>
        <p:nvSpPr>
          <p:cNvPr id="2" name="矩形 1"/>
          <p:cNvSpPr/>
          <p:nvPr/>
        </p:nvSpPr>
        <p:spPr>
          <a:xfrm>
            <a:off x="1016000" y="1268155"/>
            <a:ext cx="6096000" cy="5016758"/>
          </a:xfrm>
          <a:prstGeom prst="rect">
            <a:avLst/>
          </a:prstGeom>
        </p:spPr>
        <p:txBody>
          <a:bodyPr>
            <a:spAutoFit/>
          </a:bodyPr>
          <a:lstStyle/>
          <a:p>
            <a:r>
              <a:rPr lang="zh-TW" altLang="en-US" sz="2000" dirty="0">
                <a:latin typeface="Times New Roman" panose="02020603050405020304" pitchFamily="18" charset="0"/>
                <a:cs typeface="Times New Roman" panose="02020603050405020304" pitchFamily="18" charset="0"/>
              </a:rPr>
              <a:t>struct node {</a:t>
            </a:r>
          </a:p>
          <a:p>
            <a:r>
              <a:rPr lang="zh-TW" altLang="en-US" sz="2000" dirty="0">
                <a:latin typeface="Times New Roman" panose="02020603050405020304" pitchFamily="18" charset="0"/>
                <a:cs typeface="Times New Roman" panose="02020603050405020304" pitchFamily="18" charset="0"/>
              </a:rPr>
              <a:t>      int data;</a:t>
            </a:r>
          </a:p>
          <a:p>
            <a:r>
              <a:rPr lang="zh-TW" altLang="en-US" sz="2000" dirty="0">
                <a:latin typeface="Times New Roman" panose="02020603050405020304" pitchFamily="18" charset="0"/>
                <a:cs typeface="Times New Roman" panose="02020603050405020304" pitchFamily="18" charset="0"/>
              </a:rPr>
              <a:t>      struct node *left, right;</a:t>
            </a:r>
          </a:p>
          <a:p>
            <a:r>
              <a:rPr lang="zh-TW" altLang="en-US" sz="2000" dirty="0">
                <a:latin typeface="Times New Roman" panose="02020603050405020304" pitchFamily="18" charset="0"/>
                <a:cs typeface="Times New Roman" panose="02020603050405020304" pitchFamily="18" charset="0"/>
              </a:rPr>
              <a:t>}</a:t>
            </a:r>
          </a:p>
          <a:p>
            <a:r>
              <a:rPr lang="zh-TW" altLang="en-US" sz="2000" dirty="0">
                <a:latin typeface="Times New Roman" panose="02020603050405020304" pitchFamily="18" charset="0"/>
                <a:cs typeface="Times New Roman" panose="02020603050405020304" pitchFamily="18" charset="0"/>
              </a:rPr>
              <a:t>BTS_insert_a_node_a(node **root, int d)</a:t>
            </a:r>
          </a:p>
          <a:p>
            <a:r>
              <a:rPr lang="zh-TW" altLang="en-US" sz="2000" dirty="0">
                <a:latin typeface="Times New Roman" panose="02020603050405020304" pitchFamily="18" charset="0"/>
                <a:cs typeface="Times New Roman" panose="02020603050405020304" pitchFamily="18" charset="0"/>
              </a:rPr>
              <a:t>{</a:t>
            </a:r>
          </a:p>
          <a:p>
            <a:r>
              <a:rPr lang="zh-TW" altLang="en-US" sz="2000" dirty="0">
                <a:latin typeface="Times New Roman" panose="02020603050405020304" pitchFamily="18" charset="0"/>
                <a:cs typeface="Times New Roman" panose="02020603050405020304" pitchFamily="18" charset="0"/>
              </a:rPr>
              <a:t>    node *t</a:t>
            </a:r>
            <a:r>
              <a:rPr lang="zh-TW" altLang="en-US" sz="2000" dirty="0" smtClean="0">
                <a:latin typeface="Times New Roman" panose="02020603050405020304" pitchFamily="18" charset="0"/>
                <a:cs typeface="Times New Roman" panose="02020603050405020304" pitchFamily="18" charset="0"/>
              </a:rPr>
              <a:t>;</a:t>
            </a:r>
            <a:endParaRPr lang="zh-TW" altLang="en-US" sz="2000" dirty="0">
              <a:latin typeface="Times New Roman" panose="02020603050405020304" pitchFamily="18" charset="0"/>
              <a:cs typeface="Times New Roman" panose="02020603050405020304" pitchFamily="18" charset="0"/>
            </a:endParaRPr>
          </a:p>
          <a:p>
            <a:r>
              <a:rPr lang="zh-TW" altLang="en-US" sz="2000" dirty="0">
                <a:latin typeface="Times New Roman" panose="02020603050405020304" pitchFamily="18" charset="0"/>
                <a:cs typeface="Times New Roman" panose="02020603050405020304" pitchFamily="18" charset="0"/>
              </a:rPr>
              <a:t>    while ( *root !=NULL){</a:t>
            </a:r>
          </a:p>
          <a:p>
            <a:r>
              <a:rPr lang="zh-TW" altLang="en-US" sz="2000" dirty="0">
                <a:latin typeface="Times New Roman" panose="02020603050405020304" pitchFamily="18" charset="0"/>
                <a:cs typeface="Times New Roman" panose="02020603050405020304" pitchFamily="18" charset="0"/>
              </a:rPr>
              <a:t>          if ((*root)-&gt;data &lt; d) root = &amp;((*root)-&gt;right);</a:t>
            </a:r>
          </a:p>
          <a:p>
            <a:r>
              <a:rPr lang="zh-TW" altLang="en-US" sz="2000" dirty="0">
                <a:latin typeface="Times New Roman" panose="02020603050405020304" pitchFamily="18" charset="0"/>
                <a:cs typeface="Times New Roman" panose="02020603050405020304" pitchFamily="18" charset="0"/>
              </a:rPr>
              <a:t>          else root = &amp;((*root)-&gt;left);</a:t>
            </a:r>
          </a:p>
          <a:p>
            <a:r>
              <a:rPr lang="zh-TW" altLang="en-US" sz="2000" dirty="0">
                <a:latin typeface="Times New Roman" panose="02020603050405020304" pitchFamily="18" charset="0"/>
                <a:cs typeface="Times New Roman" panose="02020603050405020304" pitchFamily="18" charset="0"/>
              </a:rPr>
              <a:t>    }</a:t>
            </a:r>
          </a:p>
          <a:p>
            <a:r>
              <a:rPr lang="zh-TW" altLang="en-US" sz="2000" dirty="0">
                <a:latin typeface="Times New Roman" panose="02020603050405020304" pitchFamily="18" charset="0"/>
                <a:cs typeface="Times New Roman" panose="02020603050405020304" pitchFamily="18" charset="0"/>
              </a:rPr>
              <a:t>    *root = create_a_BST_node(d);</a:t>
            </a:r>
          </a:p>
          <a:p>
            <a:r>
              <a:rPr lang="zh-TW" altLang="en-US" sz="2000" dirty="0">
                <a:latin typeface="Times New Roman" panose="02020603050405020304" pitchFamily="18" charset="0"/>
                <a:cs typeface="Times New Roman" panose="02020603050405020304" pitchFamily="18" charset="0"/>
              </a:rPr>
              <a:t>    return ;</a:t>
            </a:r>
          </a:p>
          <a:p>
            <a:r>
              <a:rPr lang="zh-TW" altLang="en-US" sz="2000" dirty="0">
                <a:latin typeface="Times New Roman" panose="02020603050405020304" pitchFamily="18" charset="0"/>
                <a:cs typeface="Times New Roman" panose="02020603050405020304" pitchFamily="18" charset="0"/>
              </a:rPr>
              <a:t>}</a:t>
            </a:r>
          </a:p>
          <a:p>
            <a:r>
              <a:rPr lang="zh-TW" altLang="en-US" sz="2000" dirty="0">
                <a:latin typeface="Times New Roman" panose="02020603050405020304" pitchFamily="18" charset="0"/>
                <a:cs typeface="Times New Roman" panose="02020603050405020304" pitchFamily="18" charset="0"/>
              </a:rPr>
              <a:t>calling:</a:t>
            </a:r>
          </a:p>
          <a:p>
            <a:r>
              <a:rPr lang="zh-TW" altLang="en-US" sz="2000" dirty="0">
                <a:latin typeface="Times New Roman" panose="02020603050405020304" pitchFamily="18" charset="0"/>
                <a:cs typeface="Times New Roman" panose="02020603050405020304" pitchFamily="18" charset="0"/>
              </a:rPr>
              <a:t>BST_insert_a_node_a(&amp;root, d);</a:t>
            </a:r>
          </a:p>
        </p:txBody>
      </p:sp>
    </p:spTree>
    <p:extLst>
      <p:ext uri="{BB962C8B-B14F-4D97-AF65-F5344CB8AC3E}">
        <p14:creationId xmlns:p14="http://schemas.microsoft.com/office/powerpoint/2010/main" val="3892854941"/>
      </p:ext>
    </p:extLst>
  </p:cSld>
  <p:clrMapOvr>
    <a:masterClrMapping/>
  </p:clrMapOvr>
  <p:transition advTm="26287"/>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err="1">
                <a:latin typeface="Times New Roman" panose="02020603050405020304" pitchFamily="18" charset="0"/>
                <a:cs typeface="Times New Roman" panose="02020603050405020304" pitchFamily="18" charset="0"/>
              </a:rPr>
              <a:t>build_a_list</a:t>
            </a:r>
            <a:endParaRPr lang="zh-TW" altLang="en-US" b="1" dirty="0">
              <a:latin typeface="Times New Roman" panose="02020603050405020304" pitchFamily="18" charset="0"/>
              <a:cs typeface="Times New Roman" panose="02020603050405020304" pitchFamily="18" charset="0"/>
            </a:endParaRPr>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6</a:t>
            </a:fld>
            <a:endParaRPr lang="en-US" altLang="zh-TW">
              <a:ea typeface="新細明體" charset="-120"/>
            </a:endParaRPr>
          </a:p>
        </p:txBody>
      </p:sp>
      <p:sp>
        <p:nvSpPr>
          <p:cNvPr id="2" name="矩形 1"/>
          <p:cNvSpPr/>
          <p:nvPr/>
        </p:nvSpPr>
        <p:spPr>
          <a:xfrm>
            <a:off x="1016000" y="1332213"/>
            <a:ext cx="6096000" cy="4401205"/>
          </a:xfrm>
          <a:prstGeom prst="rect">
            <a:avLst/>
          </a:prstGeom>
        </p:spPr>
        <p:txBody>
          <a:bodyPr>
            <a:spAutoFit/>
          </a:bodyPr>
          <a:lstStyle/>
          <a:p>
            <a:r>
              <a:rPr lang="en-US" altLang="zh-TW" sz="2000" dirty="0">
                <a:latin typeface="Times New Roman" panose="02020603050405020304" pitchFamily="18" charset="0"/>
                <a:cs typeface="Times New Roman" panose="02020603050405020304" pitchFamily="18" charset="0"/>
              </a:rPr>
              <a:t>node </a:t>
            </a:r>
            <a:r>
              <a:rPr lang="en-US" altLang="zh-TW" sz="2000" dirty="0" smtClean="0">
                <a:latin typeface="Times New Roman" panose="02020603050405020304" pitchFamily="18" charset="0"/>
                <a:cs typeface="Times New Roman" panose="02020603050405020304" pitchFamily="18" charset="0"/>
              </a:rPr>
              <a:t>*</a:t>
            </a:r>
            <a:r>
              <a:rPr lang="en-US" altLang="zh-TW" sz="2000" dirty="0" err="1" smtClean="0">
                <a:latin typeface="Times New Roman" panose="02020603050405020304" pitchFamily="18" charset="0"/>
                <a:cs typeface="Times New Roman" panose="02020603050405020304" pitchFamily="18" charset="0"/>
              </a:rPr>
              <a:t>build_a_list</a:t>
            </a:r>
            <a:r>
              <a:rPr lang="en-US" altLang="zh-TW" sz="2000" dirty="0" smtClean="0">
                <a:latin typeface="Times New Roman" panose="02020603050405020304" pitchFamily="18" charset="0"/>
                <a:cs typeface="Times New Roman" panose="02020603050405020304" pitchFamily="18" charset="0"/>
              </a:rPr>
              <a:t>(</a:t>
            </a:r>
            <a:r>
              <a:rPr lang="en-US" altLang="zh-TW" sz="2000" dirty="0" err="1" smtClean="0">
                <a:latin typeface="Times New Roman" panose="02020603050405020304" pitchFamily="18" charset="0"/>
                <a:cs typeface="Times New Roman" panose="02020603050405020304" pitchFamily="18" charset="0"/>
              </a:rPr>
              <a:t>int</a:t>
            </a:r>
            <a:r>
              <a:rPr lang="en-US" altLang="zh-TW" sz="2000" dirty="0" smtClean="0">
                <a:latin typeface="Times New Roman" panose="02020603050405020304" pitchFamily="18" charset="0"/>
                <a:cs typeface="Times New Roman" panose="02020603050405020304" pitchFamily="18" charset="0"/>
              </a:rPr>
              <a:t> data[], </a:t>
            </a:r>
            <a:r>
              <a:rPr lang="en-US" altLang="zh-TW" sz="2000" dirty="0" err="1" smtClean="0">
                <a:latin typeface="Times New Roman" panose="02020603050405020304" pitchFamily="18" charset="0"/>
                <a:cs typeface="Times New Roman" panose="02020603050405020304" pitchFamily="18" charset="0"/>
              </a:rPr>
              <a:t>int</a:t>
            </a:r>
            <a:r>
              <a:rPr lang="en-US" altLang="zh-TW" sz="2000" dirty="0" smtClean="0">
                <a:latin typeface="Times New Roman" panose="02020603050405020304" pitchFamily="18" charset="0"/>
                <a:cs typeface="Times New Roman" panose="02020603050405020304" pitchFamily="18" charset="0"/>
              </a:rPr>
              <a:t> </a:t>
            </a:r>
            <a:r>
              <a:rPr lang="en-US" altLang="zh-TW" sz="2000" dirty="0">
                <a:latin typeface="Times New Roman" panose="02020603050405020304" pitchFamily="18" charset="0"/>
                <a:cs typeface="Times New Roman" panose="02020603050405020304" pitchFamily="18" charset="0"/>
              </a:rPr>
              <a:t>n)</a:t>
            </a:r>
          </a:p>
          <a:p>
            <a:r>
              <a:rPr lang="en-US" altLang="zh-TW" sz="2000" dirty="0" smtClean="0">
                <a:latin typeface="Times New Roman" panose="02020603050405020304" pitchFamily="18" charset="0"/>
                <a:cs typeface="Times New Roman" panose="02020603050405020304" pitchFamily="18" charset="0"/>
              </a:rPr>
              <a:t>{</a:t>
            </a:r>
            <a:endParaRPr lang="en-US" altLang="zh-TW" sz="2000" dirty="0">
              <a:latin typeface="Times New Roman" panose="02020603050405020304" pitchFamily="18" charset="0"/>
              <a:cs typeface="Times New Roman" panose="02020603050405020304" pitchFamily="18" charset="0"/>
            </a:endParaRPr>
          </a:p>
          <a:p>
            <a:r>
              <a:rPr lang="en-US" altLang="zh-TW" sz="2000" dirty="0">
                <a:latin typeface="Times New Roman" panose="02020603050405020304" pitchFamily="18" charset="0"/>
                <a:cs typeface="Times New Roman" panose="02020603050405020304" pitchFamily="18" charset="0"/>
              </a:rPr>
              <a:t>    node *head=NULL, p;</a:t>
            </a:r>
          </a:p>
          <a:p>
            <a:r>
              <a:rPr lang="en-US" altLang="zh-TW" sz="2000" dirty="0">
                <a:latin typeface="Times New Roman" panose="02020603050405020304" pitchFamily="18" charset="0"/>
                <a:cs typeface="Times New Roman" panose="02020603050405020304" pitchFamily="18" charset="0"/>
              </a:rPr>
              <a:t>    </a:t>
            </a:r>
            <a:r>
              <a:rPr lang="en-US" altLang="zh-TW" sz="2000" dirty="0" err="1">
                <a:latin typeface="Times New Roman" panose="02020603050405020304" pitchFamily="18" charset="0"/>
                <a:cs typeface="Times New Roman" panose="02020603050405020304" pitchFamily="18" charset="0"/>
              </a:rPr>
              <a:t>int</a:t>
            </a:r>
            <a:r>
              <a:rPr lang="en-US" altLang="zh-TW" sz="2000" dirty="0">
                <a:latin typeface="Times New Roman" panose="02020603050405020304" pitchFamily="18" charset="0"/>
                <a:cs typeface="Times New Roman" panose="02020603050405020304" pitchFamily="18" charset="0"/>
              </a:rPr>
              <a:t> </a:t>
            </a:r>
            <a:r>
              <a:rPr lang="en-US" altLang="zh-TW" sz="2000" dirty="0" err="1">
                <a:latin typeface="Times New Roman" panose="02020603050405020304" pitchFamily="18" charset="0"/>
                <a:cs typeface="Times New Roman" panose="02020603050405020304" pitchFamily="18" charset="0"/>
              </a:rPr>
              <a:t>i</a:t>
            </a:r>
            <a:r>
              <a:rPr lang="en-US" altLang="zh-TW" sz="2000" dirty="0">
                <a:latin typeface="Times New Roman" panose="02020603050405020304" pitchFamily="18" charset="0"/>
                <a:cs typeface="Times New Roman" panose="02020603050405020304" pitchFamily="18" charset="0"/>
              </a:rPr>
              <a:t>;</a:t>
            </a:r>
          </a:p>
          <a:p>
            <a:endParaRPr lang="en-US" altLang="zh-TW" sz="2000" dirty="0">
              <a:latin typeface="Times New Roman" panose="02020603050405020304" pitchFamily="18" charset="0"/>
              <a:cs typeface="Times New Roman" panose="02020603050405020304" pitchFamily="18" charset="0"/>
            </a:endParaRPr>
          </a:p>
          <a:p>
            <a:r>
              <a:rPr lang="en-US" altLang="zh-TW" sz="2000" dirty="0">
                <a:latin typeface="Times New Roman" panose="02020603050405020304" pitchFamily="18" charset="0"/>
                <a:cs typeface="Times New Roman" panose="02020603050405020304" pitchFamily="18" charset="0"/>
              </a:rPr>
              <a:t>    for(</a:t>
            </a:r>
            <a:r>
              <a:rPr lang="en-US" altLang="zh-TW" sz="2000" dirty="0" err="1">
                <a:latin typeface="Times New Roman" panose="02020603050405020304" pitchFamily="18" charset="0"/>
                <a:cs typeface="Times New Roman" panose="02020603050405020304" pitchFamily="18" charset="0"/>
              </a:rPr>
              <a:t>i</a:t>
            </a:r>
            <a:r>
              <a:rPr lang="en-US" altLang="zh-TW" sz="2000" dirty="0">
                <a:latin typeface="Times New Roman" panose="02020603050405020304" pitchFamily="18" charset="0"/>
                <a:cs typeface="Times New Roman" panose="02020603050405020304" pitchFamily="18" charset="0"/>
              </a:rPr>
              <a:t>=0; </a:t>
            </a:r>
            <a:r>
              <a:rPr lang="en-US" altLang="zh-TW" sz="2000" dirty="0" err="1">
                <a:latin typeface="Times New Roman" panose="02020603050405020304" pitchFamily="18" charset="0"/>
                <a:cs typeface="Times New Roman" panose="02020603050405020304" pitchFamily="18" charset="0"/>
              </a:rPr>
              <a:t>i</a:t>
            </a:r>
            <a:r>
              <a:rPr lang="en-US" altLang="zh-TW" sz="2000" dirty="0">
                <a:latin typeface="Times New Roman" panose="02020603050405020304" pitchFamily="18" charset="0"/>
                <a:cs typeface="Times New Roman" panose="02020603050405020304" pitchFamily="18" charset="0"/>
              </a:rPr>
              <a:t>&lt;n: </a:t>
            </a:r>
            <a:r>
              <a:rPr lang="en-US" altLang="zh-TW" sz="2000" dirty="0" err="1">
                <a:latin typeface="Times New Roman" panose="02020603050405020304" pitchFamily="18" charset="0"/>
                <a:cs typeface="Times New Roman" panose="02020603050405020304" pitchFamily="18" charset="0"/>
              </a:rPr>
              <a:t>i</a:t>
            </a:r>
            <a:r>
              <a:rPr lang="en-US" altLang="zh-TW" sz="2000" dirty="0">
                <a:latin typeface="Times New Roman" panose="02020603050405020304" pitchFamily="18" charset="0"/>
                <a:cs typeface="Times New Roman" panose="02020603050405020304" pitchFamily="18" charset="0"/>
              </a:rPr>
              <a:t>++){</a:t>
            </a:r>
          </a:p>
          <a:p>
            <a:r>
              <a:rPr lang="en-US" altLang="zh-TW" sz="2000" dirty="0">
                <a:latin typeface="Times New Roman" panose="02020603050405020304" pitchFamily="18" charset="0"/>
                <a:cs typeface="Times New Roman" panose="02020603050405020304" pitchFamily="18" charset="0"/>
              </a:rPr>
              <a:t>         p = </a:t>
            </a:r>
            <a:r>
              <a:rPr lang="en-US" altLang="zh-TW" sz="2000" dirty="0" err="1">
                <a:latin typeface="Times New Roman" panose="02020603050405020304" pitchFamily="18" charset="0"/>
                <a:cs typeface="Times New Roman" panose="02020603050405020304" pitchFamily="18" charset="0"/>
              </a:rPr>
              <a:t>create_a_node</a:t>
            </a:r>
            <a:r>
              <a:rPr lang="en-US" altLang="zh-TW" sz="2000" dirty="0">
                <a:latin typeface="Times New Roman" panose="02020603050405020304" pitchFamily="18" charset="0"/>
                <a:cs typeface="Times New Roman" panose="02020603050405020304" pitchFamily="18" charset="0"/>
              </a:rPr>
              <a:t>(data[</a:t>
            </a:r>
            <a:r>
              <a:rPr lang="en-US" altLang="zh-TW" sz="2000" dirty="0" err="1">
                <a:latin typeface="Times New Roman" panose="02020603050405020304" pitchFamily="18" charset="0"/>
                <a:cs typeface="Times New Roman" panose="02020603050405020304" pitchFamily="18" charset="0"/>
              </a:rPr>
              <a:t>i</a:t>
            </a:r>
            <a:r>
              <a:rPr lang="en-US" altLang="zh-TW" sz="2000" dirty="0">
                <a:latin typeface="Times New Roman" panose="02020603050405020304" pitchFamily="18" charset="0"/>
                <a:cs typeface="Times New Roman" panose="02020603050405020304" pitchFamily="18" charset="0"/>
              </a:rPr>
              <a:t>]);</a:t>
            </a:r>
          </a:p>
          <a:p>
            <a:r>
              <a:rPr lang="en-US" altLang="zh-TW" sz="2000" dirty="0">
                <a:latin typeface="Times New Roman" panose="02020603050405020304" pitchFamily="18" charset="0"/>
                <a:cs typeface="Times New Roman" panose="02020603050405020304" pitchFamily="18" charset="0"/>
              </a:rPr>
              <a:t>         head = </a:t>
            </a:r>
            <a:r>
              <a:rPr lang="en-US" altLang="zh-TW" sz="2000" dirty="0" err="1">
                <a:latin typeface="Times New Roman" panose="02020603050405020304" pitchFamily="18" charset="0"/>
                <a:cs typeface="Times New Roman" panose="02020603050405020304" pitchFamily="18" charset="0"/>
              </a:rPr>
              <a:t>insert_a_node</a:t>
            </a:r>
            <a:r>
              <a:rPr lang="en-US" altLang="zh-TW" sz="2000" dirty="0">
                <a:latin typeface="Times New Roman" panose="02020603050405020304" pitchFamily="18" charset="0"/>
                <a:cs typeface="Times New Roman" panose="02020603050405020304" pitchFamily="18" charset="0"/>
              </a:rPr>
              <a:t>(head, p);</a:t>
            </a:r>
          </a:p>
          <a:p>
            <a:r>
              <a:rPr lang="en-US" altLang="zh-TW" sz="2000" dirty="0">
                <a:latin typeface="Times New Roman" panose="02020603050405020304" pitchFamily="18" charset="0"/>
                <a:cs typeface="Times New Roman" panose="02020603050405020304" pitchFamily="18" charset="0"/>
              </a:rPr>
              <a:t>    }</a:t>
            </a:r>
          </a:p>
          <a:p>
            <a:r>
              <a:rPr lang="en-US" altLang="zh-TW" sz="2000" dirty="0">
                <a:latin typeface="Times New Roman" panose="02020603050405020304" pitchFamily="18" charset="0"/>
                <a:cs typeface="Times New Roman" panose="02020603050405020304" pitchFamily="18" charset="0"/>
              </a:rPr>
              <a:t>    return head;</a:t>
            </a:r>
          </a:p>
          <a:p>
            <a:r>
              <a:rPr lang="en-US" altLang="zh-TW" sz="2000" dirty="0">
                <a:latin typeface="Times New Roman" panose="02020603050405020304" pitchFamily="18" charset="0"/>
                <a:cs typeface="Times New Roman" panose="02020603050405020304" pitchFamily="18" charset="0"/>
              </a:rPr>
              <a:t>}</a:t>
            </a:r>
          </a:p>
          <a:p>
            <a:r>
              <a:rPr lang="en-US" altLang="zh-TW" sz="2000" dirty="0">
                <a:latin typeface="Times New Roman" panose="02020603050405020304" pitchFamily="18" charset="0"/>
                <a:cs typeface="Times New Roman" panose="02020603050405020304" pitchFamily="18" charset="0"/>
              </a:rPr>
              <a:t>calling:</a:t>
            </a:r>
          </a:p>
          <a:p>
            <a:r>
              <a:rPr lang="en-US" altLang="zh-TW" sz="2000" dirty="0" err="1">
                <a:latin typeface="Times New Roman" panose="02020603050405020304" pitchFamily="18" charset="0"/>
                <a:cs typeface="Times New Roman" panose="02020603050405020304" pitchFamily="18" charset="0"/>
              </a:rPr>
              <a:t>int</a:t>
            </a:r>
            <a:r>
              <a:rPr lang="en-US" altLang="zh-TW" sz="2000" dirty="0">
                <a:latin typeface="Times New Roman" panose="02020603050405020304" pitchFamily="18" charset="0"/>
                <a:cs typeface="Times New Roman" panose="02020603050405020304" pitchFamily="18" charset="0"/>
              </a:rPr>
              <a:t> A[10]={3, 8, 33, 9, 11, 2, 1, 22, 100, 6};</a:t>
            </a:r>
          </a:p>
          <a:p>
            <a:r>
              <a:rPr lang="en-US" altLang="zh-TW" sz="2000" dirty="0">
                <a:latin typeface="Times New Roman" panose="02020603050405020304" pitchFamily="18" charset="0"/>
                <a:cs typeface="Times New Roman" panose="02020603050405020304" pitchFamily="18" charset="0"/>
              </a:rPr>
              <a:t>head = </a:t>
            </a:r>
            <a:r>
              <a:rPr lang="en-US" altLang="zh-TW" sz="2000" dirty="0" err="1">
                <a:latin typeface="Times New Roman" panose="02020603050405020304" pitchFamily="18" charset="0"/>
                <a:cs typeface="Times New Roman" panose="02020603050405020304" pitchFamily="18" charset="0"/>
              </a:rPr>
              <a:t>build_a_list</a:t>
            </a:r>
            <a:r>
              <a:rPr lang="en-US" altLang="zh-TW" sz="2000" dirty="0">
                <a:latin typeface="Times New Roman" panose="02020603050405020304" pitchFamily="18" charset="0"/>
                <a:cs typeface="Times New Roman" panose="02020603050405020304" pitchFamily="18" charset="0"/>
              </a:rPr>
              <a:t>(A, 10);</a:t>
            </a:r>
            <a:endParaRPr lang="zh-TW"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4249237"/>
      </p:ext>
    </p:extLst>
  </p:cSld>
  <p:clrMapOvr>
    <a:masterClrMapping/>
  </p:clrMapOvr>
  <p:transition advTm="26287"/>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err="1">
                <a:latin typeface="Times New Roman" panose="02020603050405020304" pitchFamily="18" charset="0"/>
                <a:cs typeface="Times New Roman" panose="02020603050405020304" pitchFamily="18" charset="0"/>
              </a:rPr>
              <a:t>count_a_list</a:t>
            </a:r>
            <a:endParaRPr lang="zh-TW" altLang="en-US" b="1" dirty="0">
              <a:latin typeface="Times New Roman" panose="02020603050405020304" pitchFamily="18" charset="0"/>
              <a:cs typeface="Times New Roman" panose="02020603050405020304" pitchFamily="18" charset="0"/>
            </a:endParaRPr>
          </a:p>
        </p:txBody>
      </p:sp>
      <p:sp>
        <p:nvSpPr>
          <p:cNvPr id="5124" name="頁尾版面配置區 3"/>
          <p:cNvSpPr>
            <a:spLocks noGrp="1"/>
          </p:cNvSpPr>
          <p:nvPr>
            <p:ph type="ftr" sz="quarter" idx="11"/>
          </p:nvPr>
        </p:nvSpPr>
        <p:spPr>
          <a:noFill/>
        </p:spPr>
        <p:txBody>
          <a:bodyPr/>
          <a:lstStyle/>
          <a:p>
            <a:r>
              <a:rPr lang="en-US" altLang="zh-TW">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7</a:t>
            </a:fld>
            <a:endParaRPr lang="en-US" altLang="zh-TW">
              <a:ea typeface="新細明體" charset="-120"/>
            </a:endParaRPr>
          </a:p>
        </p:txBody>
      </p:sp>
      <p:sp>
        <p:nvSpPr>
          <p:cNvPr id="2" name="矩形 1"/>
          <p:cNvSpPr/>
          <p:nvPr/>
        </p:nvSpPr>
        <p:spPr>
          <a:xfrm>
            <a:off x="1016000" y="1523468"/>
            <a:ext cx="6096000" cy="4093428"/>
          </a:xfrm>
          <a:prstGeom prst="rect">
            <a:avLst/>
          </a:prstGeom>
        </p:spPr>
        <p:txBody>
          <a:bodyPr>
            <a:spAutoFit/>
          </a:bodyPr>
          <a:lstStyle/>
          <a:p>
            <a:r>
              <a:rPr lang="en-US" altLang="zh-TW" sz="2000" dirty="0" err="1">
                <a:latin typeface="Times New Roman" panose="02020603050405020304" pitchFamily="18" charset="0"/>
                <a:cs typeface="Times New Roman" panose="02020603050405020304" pitchFamily="18" charset="0"/>
              </a:rPr>
              <a:t>int</a:t>
            </a:r>
            <a:r>
              <a:rPr lang="en-US" altLang="zh-TW" sz="2000" dirty="0">
                <a:latin typeface="Times New Roman" panose="02020603050405020304" pitchFamily="18" charset="0"/>
                <a:cs typeface="Times New Roman" panose="02020603050405020304" pitchFamily="18" charset="0"/>
              </a:rPr>
              <a:t> </a:t>
            </a:r>
            <a:r>
              <a:rPr lang="en-US" altLang="zh-TW" sz="2000" dirty="0" err="1">
                <a:latin typeface="Times New Roman" panose="02020603050405020304" pitchFamily="18" charset="0"/>
                <a:cs typeface="Times New Roman" panose="02020603050405020304" pitchFamily="18" charset="0"/>
              </a:rPr>
              <a:t>count_a_list</a:t>
            </a:r>
            <a:r>
              <a:rPr lang="en-US" altLang="zh-TW" sz="2000" dirty="0">
                <a:latin typeface="Times New Roman" panose="02020603050405020304" pitchFamily="18" charset="0"/>
                <a:cs typeface="Times New Roman" panose="02020603050405020304" pitchFamily="18" charset="0"/>
              </a:rPr>
              <a:t>(nod *head)</a:t>
            </a:r>
          </a:p>
          <a:p>
            <a:r>
              <a:rPr lang="en-US" altLang="zh-TW" sz="2000" dirty="0">
                <a:latin typeface="Times New Roman" panose="02020603050405020304" pitchFamily="18" charset="0"/>
                <a:cs typeface="Times New Roman" panose="02020603050405020304" pitchFamily="18" charset="0"/>
              </a:rPr>
              <a:t>{</a:t>
            </a:r>
          </a:p>
          <a:p>
            <a:r>
              <a:rPr lang="en-US" altLang="zh-TW" sz="2000" dirty="0">
                <a:latin typeface="Times New Roman" panose="02020603050405020304" pitchFamily="18" charset="0"/>
                <a:cs typeface="Times New Roman" panose="02020603050405020304" pitchFamily="18" charset="0"/>
              </a:rPr>
              <a:t>    node *t=head;</a:t>
            </a:r>
          </a:p>
          <a:p>
            <a:r>
              <a:rPr lang="en-US" altLang="zh-TW" sz="2000" dirty="0">
                <a:latin typeface="Times New Roman" panose="02020603050405020304" pitchFamily="18" charset="0"/>
                <a:cs typeface="Times New Roman" panose="02020603050405020304" pitchFamily="18" charset="0"/>
              </a:rPr>
              <a:t>    </a:t>
            </a:r>
            <a:r>
              <a:rPr lang="en-US" altLang="zh-TW" sz="2000" dirty="0" err="1">
                <a:latin typeface="Times New Roman" panose="02020603050405020304" pitchFamily="18" charset="0"/>
                <a:cs typeface="Times New Roman" panose="02020603050405020304" pitchFamily="18" charset="0"/>
              </a:rPr>
              <a:t>int</a:t>
            </a:r>
            <a:r>
              <a:rPr lang="en-US" altLang="zh-TW" sz="2000" dirty="0">
                <a:latin typeface="Times New Roman" panose="02020603050405020304" pitchFamily="18" charset="0"/>
                <a:cs typeface="Times New Roman" panose="02020603050405020304" pitchFamily="18" charset="0"/>
              </a:rPr>
              <a:t> count=0;</a:t>
            </a:r>
          </a:p>
          <a:p>
            <a:endParaRPr lang="en-US" altLang="zh-TW" sz="2000" dirty="0">
              <a:latin typeface="Times New Roman" panose="02020603050405020304" pitchFamily="18" charset="0"/>
              <a:cs typeface="Times New Roman" panose="02020603050405020304" pitchFamily="18" charset="0"/>
            </a:endParaRPr>
          </a:p>
          <a:p>
            <a:r>
              <a:rPr lang="en-US" altLang="zh-TW" sz="2000" dirty="0">
                <a:latin typeface="Times New Roman" panose="02020603050405020304" pitchFamily="18" charset="0"/>
                <a:cs typeface="Times New Roman" panose="02020603050405020304" pitchFamily="18" charset="0"/>
              </a:rPr>
              <a:t>    while(t != NULL){</a:t>
            </a:r>
          </a:p>
          <a:p>
            <a:r>
              <a:rPr lang="en-US" altLang="zh-TW" sz="2000" dirty="0">
                <a:latin typeface="Times New Roman" panose="02020603050405020304" pitchFamily="18" charset="0"/>
                <a:cs typeface="Times New Roman" panose="02020603050405020304" pitchFamily="18" charset="0"/>
              </a:rPr>
              <a:t>         count++;</a:t>
            </a:r>
          </a:p>
          <a:p>
            <a:r>
              <a:rPr lang="en-US" altLang="zh-TW" sz="2000" dirty="0">
                <a:latin typeface="Times New Roman" panose="02020603050405020304" pitchFamily="18" charset="0"/>
                <a:cs typeface="Times New Roman" panose="02020603050405020304" pitchFamily="18" charset="0"/>
              </a:rPr>
              <a:t>         t = t -&gt; next</a:t>
            </a:r>
          </a:p>
          <a:p>
            <a:r>
              <a:rPr lang="en-US" altLang="zh-TW" sz="2000" dirty="0">
                <a:latin typeface="Times New Roman" panose="02020603050405020304" pitchFamily="18" charset="0"/>
                <a:cs typeface="Times New Roman" panose="02020603050405020304" pitchFamily="18" charset="0"/>
              </a:rPr>
              <a:t>    }</a:t>
            </a:r>
          </a:p>
          <a:p>
            <a:r>
              <a:rPr lang="en-US" altLang="zh-TW" sz="2000" dirty="0">
                <a:latin typeface="Times New Roman" panose="02020603050405020304" pitchFamily="18" charset="0"/>
                <a:cs typeface="Times New Roman" panose="02020603050405020304" pitchFamily="18" charset="0"/>
              </a:rPr>
              <a:t>    return count;</a:t>
            </a:r>
          </a:p>
          <a:p>
            <a:r>
              <a:rPr lang="en-US" altLang="zh-TW" sz="2000" dirty="0">
                <a:latin typeface="Times New Roman" panose="02020603050405020304" pitchFamily="18" charset="0"/>
                <a:cs typeface="Times New Roman" panose="02020603050405020304" pitchFamily="18" charset="0"/>
              </a:rPr>
              <a:t>}</a:t>
            </a:r>
          </a:p>
          <a:p>
            <a:r>
              <a:rPr lang="en-US" altLang="zh-TW" sz="2000" dirty="0">
                <a:latin typeface="Times New Roman" panose="02020603050405020304" pitchFamily="18" charset="0"/>
                <a:cs typeface="Times New Roman" panose="02020603050405020304" pitchFamily="18" charset="0"/>
              </a:rPr>
              <a:t>calling:</a:t>
            </a:r>
          </a:p>
          <a:p>
            <a:r>
              <a:rPr lang="en-US" altLang="zh-TW" sz="2000" dirty="0">
                <a:latin typeface="Times New Roman" panose="02020603050405020304" pitchFamily="18" charset="0"/>
                <a:cs typeface="Times New Roman" panose="02020603050405020304" pitchFamily="18" charset="0"/>
              </a:rPr>
              <a:t>n = </a:t>
            </a:r>
            <a:r>
              <a:rPr lang="en-US" altLang="zh-TW" sz="2000" dirty="0" err="1">
                <a:latin typeface="Times New Roman" panose="02020603050405020304" pitchFamily="18" charset="0"/>
                <a:cs typeface="Times New Roman" panose="02020603050405020304" pitchFamily="18" charset="0"/>
              </a:rPr>
              <a:t>count_a_list</a:t>
            </a:r>
            <a:r>
              <a:rPr lang="en-US" altLang="zh-TW" sz="2000" dirty="0">
                <a:latin typeface="Times New Roman" panose="02020603050405020304" pitchFamily="18" charset="0"/>
                <a:cs typeface="Times New Roman" panose="02020603050405020304" pitchFamily="18" charset="0"/>
              </a:rPr>
              <a:t>(head);</a:t>
            </a:r>
            <a:endParaRPr lang="zh-TW"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5981059"/>
      </p:ext>
    </p:extLst>
  </p:cSld>
  <p:clrMapOvr>
    <a:masterClrMapping/>
  </p:clrMapOvr>
  <p:transition advTm="26287"/>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err="1">
                <a:latin typeface="Times New Roman" panose="02020603050405020304" pitchFamily="18" charset="0"/>
                <a:cs typeface="Times New Roman" panose="02020603050405020304" pitchFamily="18" charset="0"/>
              </a:rPr>
              <a:t>delete_a_node</a:t>
            </a:r>
            <a:endParaRPr lang="zh-TW" altLang="en-US" b="1" dirty="0">
              <a:latin typeface="Times New Roman" panose="02020603050405020304" pitchFamily="18" charset="0"/>
              <a:cs typeface="Times New Roman" panose="02020603050405020304" pitchFamily="18" charset="0"/>
            </a:endParaRPr>
          </a:p>
        </p:txBody>
      </p:sp>
      <p:sp>
        <p:nvSpPr>
          <p:cNvPr id="5124" name="頁尾版面配置區 3"/>
          <p:cNvSpPr>
            <a:spLocks noGrp="1"/>
          </p:cNvSpPr>
          <p:nvPr>
            <p:ph type="ftr" sz="quarter" idx="11"/>
          </p:nvPr>
        </p:nvSpPr>
        <p:spPr>
          <a:xfrm>
            <a:off x="5018174" y="6367960"/>
            <a:ext cx="5281083" cy="457200"/>
          </a:xfrm>
          <a:noFill/>
        </p:spPr>
        <p:txBody>
          <a:bodyPr/>
          <a:lstStyle/>
          <a:p>
            <a:r>
              <a:rPr lang="en-US" altLang="zh-TW" dirty="0">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8</a:t>
            </a:fld>
            <a:endParaRPr lang="en-US" altLang="zh-TW">
              <a:ea typeface="新細明體" charset="-120"/>
            </a:endParaRPr>
          </a:p>
        </p:txBody>
      </p:sp>
      <p:sp>
        <p:nvSpPr>
          <p:cNvPr id="2" name="矩形 1"/>
          <p:cNvSpPr/>
          <p:nvPr/>
        </p:nvSpPr>
        <p:spPr>
          <a:xfrm>
            <a:off x="1016000" y="1306899"/>
            <a:ext cx="6096000" cy="5324535"/>
          </a:xfrm>
          <a:prstGeom prst="rect">
            <a:avLst/>
          </a:prstGeom>
        </p:spPr>
        <p:txBody>
          <a:bodyPr>
            <a:spAutoFit/>
          </a:bodyPr>
          <a:lstStyle/>
          <a:p>
            <a:r>
              <a:rPr lang="en-US" altLang="zh-TW" sz="2000" dirty="0">
                <a:latin typeface="Times New Roman" panose="02020603050405020304" pitchFamily="18" charset="0"/>
                <a:cs typeface="Times New Roman" panose="02020603050405020304" pitchFamily="18" charset="0"/>
              </a:rPr>
              <a:t>node *</a:t>
            </a:r>
            <a:r>
              <a:rPr lang="en-US" altLang="zh-TW" sz="2000" dirty="0" err="1">
                <a:latin typeface="Times New Roman" panose="02020603050405020304" pitchFamily="18" charset="0"/>
                <a:cs typeface="Times New Roman" panose="02020603050405020304" pitchFamily="18" charset="0"/>
              </a:rPr>
              <a:t>delete_a_node</a:t>
            </a:r>
            <a:r>
              <a:rPr lang="en-US" altLang="zh-TW" sz="2000" dirty="0">
                <a:latin typeface="Times New Roman" panose="02020603050405020304" pitchFamily="18" charset="0"/>
                <a:cs typeface="Times New Roman" panose="02020603050405020304" pitchFamily="18" charset="0"/>
              </a:rPr>
              <a:t>(node **head, </a:t>
            </a:r>
            <a:r>
              <a:rPr lang="en-US" altLang="zh-TW" sz="2000" dirty="0" err="1">
                <a:latin typeface="Times New Roman" panose="02020603050405020304" pitchFamily="18" charset="0"/>
                <a:cs typeface="Times New Roman" panose="02020603050405020304" pitchFamily="18" charset="0"/>
              </a:rPr>
              <a:t>int</a:t>
            </a:r>
            <a:r>
              <a:rPr lang="en-US" altLang="zh-TW" sz="2000" dirty="0">
                <a:latin typeface="Times New Roman" panose="02020603050405020304" pitchFamily="18" charset="0"/>
                <a:cs typeface="Times New Roman" panose="02020603050405020304" pitchFamily="18" charset="0"/>
              </a:rPr>
              <a:t> d)</a:t>
            </a:r>
          </a:p>
          <a:p>
            <a:r>
              <a:rPr lang="en-US" altLang="zh-TW" sz="2000" dirty="0">
                <a:latin typeface="Times New Roman" panose="02020603050405020304" pitchFamily="18" charset="0"/>
                <a:cs typeface="Times New Roman" panose="02020603050405020304" pitchFamily="18" charset="0"/>
              </a:rPr>
              <a:t>{</a:t>
            </a:r>
          </a:p>
          <a:p>
            <a:r>
              <a:rPr lang="en-US" altLang="zh-TW" sz="2000" dirty="0">
                <a:latin typeface="Times New Roman" panose="02020603050405020304" pitchFamily="18" charset="0"/>
                <a:cs typeface="Times New Roman" panose="02020603050405020304" pitchFamily="18" charset="0"/>
              </a:rPr>
              <a:t>    node *t=*head, *</a:t>
            </a:r>
            <a:r>
              <a:rPr lang="en-US" altLang="zh-TW" sz="2000" dirty="0" err="1">
                <a:latin typeface="Times New Roman" panose="02020603050405020304" pitchFamily="18" charset="0"/>
                <a:cs typeface="Times New Roman" panose="02020603050405020304" pitchFamily="18" charset="0"/>
              </a:rPr>
              <a:t>prev</a:t>
            </a:r>
            <a:r>
              <a:rPr lang="en-US" altLang="zh-TW" sz="2000" dirty="0">
                <a:latin typeface="Times New Roman" panose="02020603050405020304" pitchFamily="18" charset="0"/>
                <a:cs typeface="Times New Roman" panose="02020603050405020304" pitchFamily="18" charset="0"/>
              </a:rPr>
              <a:t>=NULL</a:t>
            </a:r>
            <a:r>
              <a:rPr lang="en-US" altLang="zh-TW" sz="2000" dirty="0" smtClean="0">
                <a:latin typeface="Times New Roman" panose="02020603050405020304" pitchFamily="18" charset="0"/>
                <a:cs typeface="Times New Roman" panose="02020603050405020304" pitchFamily="18" charset="0"/>
              </a:rPr>
              <a:t>;</a:t>
            </a:r>
            <a:endParaRPr lang="en-US" altLang="zh-TW" sz="2000" dirty="0">
              <a:latin typeface="Times New Roman" panose="02020603050405020304" pitchFamily="18" charset="0"/>
              <a:cs typeface="Times New Roman" panose="02020603050405020304" pitchFamily="18" charset="0"/>
            </a:endParaRPr>
          </a:p>
          <a:p>
            <a:r>
              <a:rPr lang="en-US" altLang="zh-TW" sz="2000" dirty="0">
                <a:latin typeface="Times New Roman" panose="02020603050405020304" pitchFamily="18" charset="0"/>
                <a:cs typeface="Times New Roman" panose="02020603050405020304" pitchFamily="18" charset="0"/>
              </a:rPr>
              <a:t>    while (t != NULL &amp;&amp; t-&gt;data != d){</a:t>
            </a:r>
          </a:p>
          <a:p>
            <a:r>
              <a:rPr lang="en-US" altLang="zh-TW" sz="2000" dirty="0">
                <a:latin typeface="Times New Roman" panose="02020603050405020304" pitchFamily="18" charset="0"/>
                <a:cs typeface="Times New Roman" panose="02020603050405020304" pitchFamily="18" charset="0"/>
              </a:rPr>
              <a:t>         if(t-&gt;data &gt;d) return NULL;</a:t>
            </a:r>
          </a:p>
          <a:p>
            <a:r>
              <a:rPr lang="en-US" altLang="zh-TW" sz="2000" dirty="0">
                <a:latin typeface="Times New Roman" panose="02020603050405020304" pitchFamily="18" charset="0"/>
                <a:cs typeface="Times New Roman" panose="02020603050405020304" pitchFamily="18" charset="0"/>
              </a:rPr>
              <a:t>         </a:t>
            </a:r>
            <a:r>
              <a:rPr lang="en-US" altLang="zh-TW" sz="2000" dirty="0" err="1">
                <a:latin typeface="Times New Roman" panose="02020603050405020304" pitchFamily="18" charset="0"/>
                <a:cs typeface="Times New Roman" panose="02020603050405020304" pitchFamily="18" charset="0"/>
              </a:rPr>
              <a:t>prev</a:t>
            </a:r>
            <a:r>
              <a:rPr lang="en-US" altLang="zh-TW" sz="2000" dirty="0">
                <a:latin typeface="Times New Roman" panose="02020603050405020304" pitchFamily="18" charset="0"/>
                <a:cs typeface="Times New Roman" panose="02020603050405020304" pitchFamily="18" charset="0"/>
              </a:rPr>
              <a:t> = t;</a:t>
            </a:r>
          </a:p>
          <a:p>
            <a:r>
              <a:rPr lang="en-US" altLang="zh-TW" sz="2000" dirty="0">
                <a:latin typeface="Times New Roman" panose="02020603050405020304" pitchFamily="18" charset="0"/>
                <a:cs typeface="Times New Roman" panose="02020603050405020304" pitchFamily="18" charset="0"/>
              </a:rPr>
              <a:t>         t = t -&gt; next</a:t>
            </a:r>
          </a:p>
          <a:p>
            <a:r>
              <a:rPr lang="en-US" altLang="zh-TW" sz="2000" dirty="0">
                <a:latin typeface="Times New Roman" panose="02020603050405020304" pitchFamily="18" charset="0"/>
                <a:cs typeface="Times New Roman" panose="02020603050405020304" pitchFamily="18" charset="0"/>
              </a:rPr>
              <a:t>    }</a:t>
            </a:r>
          </a:p>
          <a:p>
            <a:r>
              <a:rPr lang="en-US" altLang="zh-TW" sz="2000" dirty="0">
                <a:latin typeface="Times New Roman" panose="02020603050405020304" pitchFamily="18" charset="0"/>
                <a:cs typeface="Times New Roman" panose="02020603050405020304" pitchFamily="18" charset="0"/>
              </a:rPr>
              <a:t>    if(t==NULL) {return NULL;}</a:t>
            </a:r>
          </a:p>
          <a:p>
            <a:r>
              <a:rPr lang="en-US" altLang="zh-TW" sz="2000" dirty="0">
                <a:latin typeface="Times New Roman" panose="02020603050405020304" pitchFamily="18" charset="0"/>
                <a:cs typeface="Times New Roman" panose="02020603050405020304" pitchFamily="18" charset="0"/>
              </a:rPr>
              <a:t>    if(</a:t>
            </a:r>
            <a:r>
              <a:rPr lang="en-US" altLang="zh-TW" sz="2000" dirty="0" err="1">
                <a:latin typeface="Times New Roman" panose="02020603050405020304" pitchFamily="18" charset="0"/>
                <a:cs typeface="Times New Roman" panose="02020603050405020304" pitchFamily="18" charset="0"/>
              </a:rPr>
              <a:t>prev</a:t>
            </a:r>
            <a:r>
              <a:rPr lang="en-US" altLang="zh-TW" sz="2000" dirty="0">
                <a:latin typeface="Times New Roman" panose="02020603050405020304" pitchFamily="18" charset="0"/>
                <a:cs typeface="Times New Roman" panose="02020603050405020304" pitchFamily="18" charset="0"/>
              </a:rPr>
              <a:t>==NULL) {*head = t-&gt;next; t-&gt;next=NULL; return t;}</a:t>
            </a:r>
          </a:p>
          <a:p>
            <a:r>
              <a:rPr lang="en-US" altLang="zh-TW" sz="2000" dirty="0">
                <a:latin typeface="Times New Roman" panose="02020603050405020304" pitchFamily="18" charset="0"/>
                <a:cs typeface="Times New Roman" panose="02020603050405020304" pitchFamily="18" charset="0"/>
              </a:rPr>
              <a:t>    </a:t>
            </a:r>
            <a:r>
              <a:rPr lang="en-US" altLang="zh-TW" sz="2000" dirty="0" err="1">
                <a:latin typeface="Times New Roman" panose="02020603050405020304" pitchFamily="18" charset="0"/>
                <a:cs typeface="Times New Roman" panose="02020603050405020304" pitchFamily="18" charset="0"/>
              </a:rPr>
              <a:t>prev</a:t>
            </a:r>
            <a:r>
              <a:rPr lang="en-US" altLang="zh-TW" sz="2000" dirty="0">
                <a:latin typeface="Times New Roman" panose="02020603050405020304" pitchFamily="18" charset="0"/>
                <a:cs typeface="Times New Roman" panose="02020603050405020304" pitchFamily="18" charset="0"/>
              </a:rPr>
              <a:t>-&gt;next = t-&gt;next;</a:t>
            </a:r>
          </a:p>
          <a:p>
            <a:r>
              <a:rPr lang="en-US" altLang="zh-TW" sz="2000" dirty="0">
                <a:latin typeface="Times New Roman" panose="02020603050405020304" pitchFamily="18" charset="0"/>
                <a:cs typeface="Times New Roman" panose="02020603050405020304" pitchFamily="18" charset="0"/>
              </a:rPr>
              <a:t>    t-&gt;next=NULL;</a:t>
            </a:r>
          </a:p>
          <a:p>
            <a:r>
              <a:rPr lang="en-US" altLang="zh-TW" sz="2000" dirty="0">
                <a:latin typeface="Times New Roman" panose="02020603050405020304" pitchFamily="18" charset="0"/>
                <a:cs typeface="Times New Roman" panose="02020603050405020304" pitchFamily="18" charset="0"/>
              </a:rPr>
              <a:t>    return t;</a:t>
            </a:r>
          </a:p>
          <a:p>
            <a:r>
              <a:rPr lang="en-US" altLang="zh-TW" sz="2000" dirty="0">
                <a:latin typeface="Times New Roman" panose="02020603050405020304" pitchFamily="18" charset="0"/>
                <a:cs typeface="Times New Roman" panose="02020603050405020304" pitchFamily="18" charset="0"/>
              </a:rPr>
              <a:t>}</a:t>
            </a:r>
          </a:p>
          <a:p>
            <a:r>
              <a:rPr lang="en-US" altLang="zh-TW" sz="2000" dirty="0">
                <a:latin typeface="Times New Roman" panose="02020603050405020304" pitchFamily="18" charset="0"/>
                <a:cs typeface="Times New Roman" panose="02020603050405020304" pitchFamily="18" charset="0"/>
              </a:rPr>
              <a:t>calling:</a:t>
            </a:r>
          </a:p>
          <a:p>
            <a:r>
              <a:rPr lang="en-US" altLang="zh-TW" sz="2000" dirty="0">
                <a:latin typeface="Times New Roman" panose="02020603050405020304" pitchFamily="18" charset="0"/>
                <a:cs typeface="Times New Roman" panose="02020603050405020304" pitchFamily="18" charset="0"/>
              </a:rPr>
              <a:t>p = </a:t>
            </a:r>
            <a:r>
              <a:rPr lang="en-US" altLang="zh-TW" sz="2000" dirty="0" err="1">
                <a:latin typeface="Times New Roman" panose="02020603050405020304" pitchFamily="18" charset="0"/>
                <a:cs typeface="Times New Roman" panose="02020603050405020304" pitchFamily="18" charset="0"/>
              </a:rPr>
              <a:t>delete_a_node</a:t>
            </a:r>
            <a:r>
              <a:rPr lang="en-US" altLang="zh-TW" sz="2000" dirty="0">
                <a:latin typeface="Times New Roman" panose="02020603050405020304" pitchFamily="18" charset="0"/>
                <a:cs typeface="Times New Roman" panose="02020603050405020304" pitchFamily="18" charset="0"/>
              </a:rPr>
              <a:t>(&amp;head, data);</a:t>
            </a:r>
            <a:endParaRPr lang="zh-TW"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399853"/>
      </p:ext>
    </p:extLst>
  </p:cSld>
  <p:clrMapOvr>
    <a:masterClrMapping/>
  </p:clrMapOvr>
  <p:transition advTm="26287"/>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en-US" altLang="zh-TW" b="1" dirty="0" err="1">
                <a:latin typeface="Times New Roman" panose="02020603050405020304" pitchFamily="18" charset="0"/>
                <a:cs typeface="Times New Roman" panose="02020603050405020304" pitchFamily="18" charset="0"/>
              </a:rPr>
              <a:t>delete_a_node_dummy_DLL</a:t>
            </a:r>
            <a:endParaRPr lang="zh-TW" altLang="en-US" b="1" dirty="0">
              <a:latin typeface="Times New Roman" panose="02020603050405020304" pitchFamily="18" charset="0"/>
              <a:cs typeface="Times New Roman" panose="02020603050405020304" pitchFamily="18" charset="0"/>
            </a:endParaRPr>
          </a:p>
        </p:txBody>
      </p:sp>
      <p:sp>
        <p:nvSpPr>
          <p:cNvPr id="5124" name="頁尾版面配置區 3"/>
          <p:cNvSpPr>
            <a:spLocks noGrp="1"/>
          </p:cNvSpPr>
          <p:nvPr>
            <p:ph type="ftr" sz="quarter" idx="11"/>
          </p:nvPr>
        </p:nvSpPr>
        <p:spPr>
          <a:xfrm>
            <a:off x="5018174" y="6367960"/>
            <a:ext cx="5281083" cy="457200"/>
          </a:xfrm>
          <a:noFill/>
        </p:spPr>
        <p:txBody>
          <a:bodyPr/>
          <a:lstStyle/>
          <a:p>
            <a:r>
              <a:rPr lang="en-US" altLang="zh-TW" dirty="0">
                <a:ea typeface="新細明體" charset="-120"/>
              </a:rPr>
              <a:t>National Cheng Kung University CSIE Computer &amp; Internet Architecture Lab </a:t>
            </a:r>
          </a:p>
        </p:txBody>
      </p:sp>
      <p:sp>
        <p:nvSpPr>
          <p:cNvPr id="5125" name="投影片編號版面配置區 4"/>
          <p:cNvSpPr>
            <a:spLocks noGrp="1"/>
          </p:cNvSpPr>
          <p:nvPr>
            <p:ph type="sldNum" sz="quarter" idx="12"/>
          </p:nvPr>
        </p:nvSpPr>
        <p:spPr>
          <a:noFill/>
        </p:spPr>
        <p:txBody>
          <a:bodyPr/>
          <a:lstStyle/>
          <a:p>
            <a:fld id="{A27FFEFF-C360-4398-BE33-C2B5776B2F84}" type="slidenum">
              <a:rPr lang="en-US" altLang="zh-TW" smtClean="0">
                <a:ea typeface="新細明體" charset="-120"/>
              </a:rPr>
              <a:pPr/>
              <a:t>9</a:t>
            </a:fld>
            <a:endParaRPr lang="en-US" altLang="zh-TW">
              <a:ea typeface="新細明體" charset="-120"/>
            </a:endParaRPr>
          </a:p>
        </p:txBody>
      </p:sp>
      <p:sp>
        <p:nvSpPr>
          <p:cNvPr id="2" name="矩形 1"/>
          <p:cNvSpPr/>
          <p:nvPr/>
        </p:nvSpPr>
        <p:spPr>
          <a:xfrm>
            <a:off x="1016000" y="1306899"/>
            <a:ext cx="6756400" cy="5016758"/>
          </a:xfrm>
          <a:prstGeom prst="rect">
            <a:avLst/>
          </a:prstGeom>
        </p:spPr>
        <p:txBody>
          <a:bodyPr wrap="square">
            <a:spAutoFit/>
          </a:bodyPr>
          <a:lstStyle/>
          <a:p>
            <a:r>
              <a:rPr lang="en-US" altLang="zh-TW" sz="2000" dirty="0">
                <a:latin typeface="Times New Roman" panose="02020603050405020304" pitchFamily="18" charset="0"/>
                <a:cs typeface="Times New Roman" panose="02020603050405020304" pitchFamily="18" charset="0"/>
              </a:rPr>
              <a:t>node *</a:t>
            </a:r>
            <a:r>
              <a:rPr lang="en-US" altLang="zh-TW" sz="2000" dirty="0" err="1">
                <a:latin typeface="Times New Roman" panose="02020603050405020304" pitchFamily="18" charset="0"/>
                <a:cs typeface="Times New Roman" panose="02020603050405020304" pitchFamily="18" charset="0"/>
              </a:rPr>
              <a:t>delete_a_node_dummy_DLL</a:t>
            </a:r>
            <a:r>
              <a:rPr lang="en-US" altLang="zh-TW" sz="2000" dirty="0">
                <a:latin typeface="Times New Roman" panose="02020603050405020304" pitchFamily="18" charset="0"/>
                <a:cs typeface="Times New Roman" panose="02020603050405020304" pitchFamily="18" charset="0"/>
              </a:rPr>
              <a:t>(node *head, </a:t>
            </a:r>
            <a:r>
              <a:rPr lang="en-US" altLang="zh-TW" sz="2000" dirty="0" err="1">
                <a:latin typeface="Times New Roman" panose="02020603050405020304" pitchFamily="18" charset="0"/>
                <a:cs typeface="Times New Roman" panose="02020603050405020304" pitchFamily="18" charset="0"/>
              </a:rPr>
              <a:t>int</a:t>
            </a:r>
            <a:r>
              <a:rPr lang="en-US" altLang="zh-TW" sz="2000" dirty="0">
                <a:latin typeface="Times New Roman" panose="02020603050405020304" pitchFamily="18" charset="0"/>
                <a:cs typeface="Times New Roman" panose="02020603050405020304" pitchFamily="18" charset="0"/>
              </a:rPr>
              <a:t> d)</a:t>
            </a:r>
          </a:p>
          <a:p>
            <a:r>
              <a:rPr lang="en-US" altLang="zh-TW" sz="2000" dirty="0">
                <a:latin typeface="Times New Roman" panose="02020603050405020304" pitchFamily="18" charset="0"/>
                <a:cs typeface="Times New Roman" panose="02020603050405020304" pitchFamily="18" charset="0"/>
              </a:rPr>
              <a:t>{</a:t>
            </a:r>
          </a:p>
          <a:p>
            <a:r>
              <a:rPr lang="en-US" altLang="zh-TW" sz="2000" dirty="0">
                <a:latin typeface="Times New Roman" panose="02020603050405020304" pitchFamily="18" charset="0"/>
                <a:cs typeface="Times New Roman" panose="02020603050405020304" pitchFamily="18" charset="0"/>
              </a:rPr>
              <a:t>    node *t=head, *p</a:t>
            </a:r>
            <a:r>
              <a:rPr lang="en-US" altLang="zh-TW" sz="2000" dirty="0" smtClean="0">
                <a:latin typeface="Times New Roman" panose="02020603050405020304" pitchFamily="18" charset="0"/>
                <a:cs typeface="Times New Roman" panose="02020603050405020304" pitchFamily="18" charset="0"/>
              </a:rPr>
              <a:t>;</a:t>
            </a:r>
            <a:endParaRPr lang="en-US" altLang="zh-TW" sz="2000" dirty="0">
              <a:latin typeface="Times New Roman" panose="02020603050405020304" pitchFamily="18" charset="0"/>
              <a:cs typeface="Times New Roman" panose="02020603050405020304" pitchFamily="18" charset="0"/>
            </a:endParaRPr>
          </a:p>
          <a:p>
            <a:r>
              <a:rPr lang="en-US" altLang="zh-TW" sz="2000" dirty="0">
                <a:latin typeface="Times New Roman" panose="02020603050405020304" pitchFamily="18" charset="0"/>
                <a:cs typeface="Times New Roman" panose="02020603050405020304" pitchFamily="18" charset="0"/>
              </a:rPr>
              <a:t>    while (t-&gt;next != NULL &amp;&amp; t-&gt;next-&gt;data != d){</a:t>
            </a:r>
          </a:p>
          <a:p>
            <a:r>
              <a:rPr lang="en-US" altLang="zh-TW" sz="2000" dirty="0">
                <a:latin typeface="Times New Roman" panose="02020603050405020304" pitchFamily="18" charset="0"/>
                <a:cs typeface="Times New Roman" panose="02020603050405020304" pitchFamily="18" charset="0"/>
              </a:rPr>
              <a:t>         if(t-&gt;next-&gt;data &gt; d) return NULL;</a:t>
            </a:r>
          </a:p>
          <a:p>
            <a:r>
              <a:rPr lang="en-US" altLang="zh-TW" sz="2000" dirty="0">
                <a:latin typeface="Times New Roman" panose="02020603050405020304" pitchFamily="18" charset="0"/>
                <a:cs typeface="Times New Roman" panose="02020603050405020304" pitchFamily="18" charset="0"/>
              </a:rPr>
              <a:t>         t = t -&gt; next</a:t>
            </a:r>
          </a:p>
          <a:p>
            <a:r>
              <a:rPr lang="en-US" altLang="zh-TW" sz="2000" dirty="0">
                <a:latin typeface="Times New Roman" panose="02020603050405020304" pitchFamily="18" charset="0"/>
                <a:cs typeface="Times New Roman" panose="02020603050405020304" pitchFamily="18" charset="0"/>
              </a:rPr>
              <a:t>    }</a:t>
            </a:r>
          </a:p>
          <a:p>
            <a:r>
              <a:rPr lang="en-US" altLang="zh-TW" sz="2000" dirty="0">
                <a:latin typeface="Times New Roman" panose="02020603050405020304" pitchFamily="18" charset="0"/>
                <a:cs typeface="Times New Roman" panose="02020603050405020304" pitchFamily="18" charset="0"/>
              </a:rPr>
              <a:t>   if(t-&gt;next==NULL) return NULL;</a:t>
            </a:r>
          </a:p>
          <a:p>
            <a:r>
              <a:rPr lang="en-US" altLang="zh-TW" sz="2000" dirty="0">
                <a:latin typeface="Times New Roman" panose="02020603050405020304" pitchFamily="18" charset="0"/>
                <a:cs typeface="Times New Roman" panose="02020603050405020304" pitchFamily="18" charset="0"/>
              </a:rPr>
              <a:t>    p = t-&gt;next</a:t>
            </a:r>
            <a:r>
              <a:rPr lang="en-US" altLang="zh-TW" sz="2000" dirty="0" smtClean="0">
                <a:latin typeface="Times New Roman" panose="02020603050405020304" pitchFamily="18" charset="0"/>
                <a:cs typeface="Times New Roman" panose="02020603050405020304" pitchFamily="18" charset="0"/>
              </a:rPr>
              <a:t>;</a:t>
            </a:r>
            <a:endParaRPr lang="en-US" altLang="zh-TW" sz="2000" dirty="0">
              <a:latin typeface="Times New Roman" panose="02020603050405020304" pitchFamily="18" charset="0"/>
              <a:cs typeface="Times New Roman" panose="02020603050405020304" pitchFamily="18" charset="0"/>
            </a:endParaRPr>
          </a:p>
          <a:p>
            <a:r>
              <a:rPr lang="en-US" altLang="zh-TW" sz="2000" dirty="0">
                <a:latin typeface="Times New Roman" panose="02020603050405020304" pitchFamily="18" charset="0"/>
                <a:cs typeface="Times New Roman" panose="02020603050405020304" pitchFamily="18" charset="0"/>
              </a:rPr>
              <a:t>    t-&gt;next = t-&gt;next-&gt;next;</a:t>
            </a:r>
          </a:p>
          <a:p>
            <a:r>
              <a:rPr lang="en-US" altLang="zh-TW" sz="2000" dirty="0">
                <a:latin typeface="Times New Roman" panose="02020603050405020304" pitchFamily="18" charset="0"/>
                <a:cs typeface="Times New Roman" panose="02020603050405020304" pitchFamily="18" charset="0"/>
              </a:rPr>
              <a:t>    if (t-&gt;next!=NULL) t-&gt;next-&gt;</a:t>
            </a:r>
            <a:r>
              <a:rPr lang="en-US" altLang="zh-TW" sz="2000" dirty="0" err="1">
                <a:latin typeface="Times New Roman" panose="02020603050405020304" pitchFamily="18" charset="0"/>
                <a:cs typeface="Times New Roman" panose="02020603050405020304" pitchFamily="18" charset="0"/>
              </a:rPr>
              <a:t>prev</a:t>
            </a:r>
            <a:r>
              <a:rPr lang="en-US" altLang="zh-TW" sz="2000" dirty="0">
                <a:latin typeface="Times New Roman" panose="02020603050405020304" pitchFamily="18" charset="0"/>
                <a:cs typeface="Times New Roman" panose="02020603050405020304" pitchFamily="18" charset="0"/>
              </a:rPr>
              <a:t>=t;</a:t>
            </a:r>
          </a:p>
          <a:p>
            <a:r>
              <a:rPr lang="en-US" altLang="zh-TW" sz="2000" dirty="0">
                <a:latin typeface="Times New Roman" panose="02020603050405020304" pitchFamily="18" charset="0"/>
                <a:cs typeface="Times New Roman" panose="02020603050405020304" pitchFamily="18" charset="0"/>
              </a:rPr>
              <a:t>    p-&gt;next=p-&gt;</a:t>
            </a:r>
            <a:r>
              <a:rPr lang="en-US" altLang="zh-TW" sz="2000" dirty="0" err="1">
                <a:latin typeface="Times New Roman" panose="02020603050405020304" pitchFamily="18" charset="0"/>
                <a:cs typeface="Times New Roman" panose="02020603050405020304" pitchFamily="18" charset="0"/>
              </a:rPr>
              <a:t>prev</a:t>
            </a:r>
            <a:r>
              <a:rPr lang="en-US" altLang="zh-TW" sz="2000" dirty="0">
                <a:latin typeface="Times New Roman" panose="02020603050405020304" pitchFamily="18" charset="0"/>
                <a:cs typeface="Times New Roman" panose="02020603050405020304" pitchFamily="18" charset="0"/>
              </a:rPr>
              <a:t>=NULL;</a:t>
            </a:r>
          </a:p>
          <a:p>
            <a:r>
              <a:rPr lang="en-US" altLang="zh-TW" sz="2000" dirty="0">
                <a:latin typeface="Times New Roman" panose="02020603050405020304" pitchFamily="18" charset="0"/>
                <a:cs typeface="Times New Roman" panose="02020603050405020304" pitchFamily="18" charset="0"/>
              </a:rPr>
              <a:t>    return p;</a:t>
            </a:r>
          </a:p>
          <a:p>
            <a:r>
              <a:rPr lang="en-US" altLang="zh-TW" sz="2000" dirty="0">
                <a:latin typeface="Times New Roman" panose="02020603050405020304" pitchFamily="18" charset="0"/>
                <a:cs typeface="Times New Roman" panose="02020603050405020304" pitchFamily="18" charset="0"/>
              </a:rPr>
              <a:t>}</a:t>
            </a:r>
          </a:p>
          <a:p>
            <a:r>
              <a:rPr lang="en-US" altLang="zh-TW" sz="2000" dirty="0">
                <a:latin typeface="Times New Roman" panose="02020603050405020304" pitchFamily="18" charset="0"/>
                <a:cs typeface="Times New Roman" panose="02020603050405020304" pitchFamily="18" charset="0"/>
              </a:rPr>
              <a:t>calling:</a:t>
            </a:r>
          </a:p>
          <a:p>
            <a:r>
              <a:rPr lang="en-US" altLang="zh-TW" sz="2000" dirty="0">
                <a:latin typeface="Times New Roman" panose="02020603050405020304" pitchFamily="18" charset="0"/>
                <a:cs typeface="Times New Roman" panose="02020603050405020304" pitchFamily="18" charset="0"/>
              </a:rPr>
              <a:t>p = </a:t>
            </a:r>
            <a:r>
              <a:rPr lang="en-US" altLang="zh-TW" sz="2000" dirty="0" err="1">
                <a:latin typeface="Times New Roman" panose="02020603050405020304" pitchFamily="18" charset="0"/>
                <a:cs typeface="Times New Roman" panose="02020603050405020304" pitchFamily="18" charset="0"/>
              </a:rPr>
              <a:t>delete_a_node_dummy_DLL</a:t>
            </a:r>
            <a:r>
              <a:rPr lang="en-US" altLang="zh-TW" sz="2000" dirty="0">
                <a:latin typeface="Times New Roman" panose="02020603050405020304" pitchFamily="18" charset="0"/>
                <a:cs typeface="Times New Roman" panose="02020603050405020304" pitchFamily="18" charset="0"/>
              </a:rPr>
              <a:t>(head, data);</a:t>
            </a:r>
            <a:endParaRPr lang="zh-TW"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4146839"/>
      </p:ext>
    </p:extLst>
  </p:cSld>
  <p:clrMapOvr>
    <a:masterClrMapping/>
  </p:clrMapOvr>
  <p:transition advTm="26287"/>
  <p:timing>
    <p:tnLst>
      <p:par>
        <p:cTn id="1" dur="indefinite" restart="never" nodeType="tmRoot"/>
      </p:par>
    </p:tnLst>
  </p:timing>
</p:sld>
</file>

<file path=ppt/theme/theme1.xml><?xml version="1.0" encoding="utf-8"?>
<a:theme xmlns:a="http://schemas.openxmlformats.org/drawingml/2006/main" name="1_Studio">
  <a:themeElements>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fontScheme name="Studio">
      <a:majorFont>
        <a:latin typeface="Arial Black"/>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905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600" dirty="0" smtClean="0">
            <a:latin typeface="Times New Roman" pitchFamily="18" charset="0"/>
            <a:cs typeface="Times New Roman" pitchFamily="18" charset="0"/>
          </a:defRPr>
        </a:defPPr>
      </a:lstStyle>
    </a:tx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14435</TotalTime>
  <Words>1603</Words>
  <Application>Microsoft Office PowerPoint</Application>
  <PresentationFormat>寬螢幕</PresentationFormat>
  <Paragraphs>306</Paragraphs>
  <Slides>15</Slides>
  <Notes>15</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15</vt:i4>
      </vt:variant>
    </vt:vector>
  </HeadingPairs>
  <TitlesOfParts>
    <vt:vector size="23" baseType="lpstr">
      <vt:lpstr>新細明體</vt:lpstr>
      <vt:lpstr>標楷體</vt:lpstr>
      <vt:lpstr>Arial</vt:lpstr>
      <vt:lpstr>Arial Black</vt:lpstr>
      <vt:lpstr>Calibri</vt:lpstr>
      <vt:lpstr>Times New Roman</vt:lpstr>
      <vt:lpstr>Wingdings</vt:lpstr>
      <vt:lpstr>1_Studio</vt:lpstr>
      <vt:lpstr>Scalable Packet Classification on FPGA</vt:lpstr>
      <vt:lpstr>BST_delete_a_node</vt:lpstr>
      <vt:lpstr>BST_insert_a_node </vt:lpstr>
      <vt:lpstr>BST_insert_a_node</vt:lpstr>
      <vt:lpstr>BST_insert_a_node_a</vt:lpstr>
      <vt:lpstr>build_a_list</vt:lpstr>
      <vt:lpstr>count_a_list</vt:lpstr>
      <vt:lpstr>delete_a_node</vt:lpstr>
      <vt:lpstr>delete_a_node_dummy_DLL</vt:lpstr>
      <vt:lpstr>delete_a_node-1</vt:lpstr>
      <vt:lpstr>delete_a_node-1</vt:lpstr>
      <vt:lpstr>delete_a_nodeA</vt:lpstr>
      <vt:lpstr>delete_a_nodeDLL</vt:lpstr>
      <vt:lpstr>dummy_insert_a_node</vt:lpstr>
      <vt:lpstr>duplicate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Background</dc:title>
  <dc:creator>USER</dc:creator>
  <cp:lastModifiedBy>YifangHuang</cp:lastModifiedBy>
  <cp:revision>207</cp:revision>
  <dcterms:created xsi:type="dcterms:W3CDTF">2017-09-12T08:36:35Z</dcterms:created>
  <dcterms:modified xsi:type="dcterms:W3CDTF">2017-12-19T05:52:55Z</dcterms:modified>
</cp:coreProperties>
</file>